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259" r:id="rId9"/>
    <p:sldId id="260" r:id="rId10"/>
    <p:sldId id="313" r:id="rId11"/>
    <p:sldId id="261" r:id="rId12"/>
    <p:sldId id="262" r:id="rId13"/>
    <p:sldId id="263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264" r:id="rId43"/>
    <p:sldId id="265" r:id="rId44"/>
    <p:sldId id="266" r:id="rId45"/>
    <p:sldId id="267" r:id="rId46"/>
    <p:sldId id="268" r:id="rId47"/>
    <p:sldId id="269" r:id="rId48"/>
    <p:sldId id="314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4B48-4416-4E62-A289-3837FEFEE484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66E5-93E5-49B7-826B-0A9C4985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0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42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2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0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7BA84-87D8-4C41-80E1-B69A30FD8DD3}" type="slidenum">
              <a:rPr lang="en-US"/>
              <a:pPr/>
              <a:t>10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3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60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9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8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152400"/>
            <a:ext cx="103907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FB3DE96-1D22-4CF2-87A6-ED69725E2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2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152400"/>
            <a:ext cx="103907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107374A-611A-4B3B-8079-033A4D7B7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3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5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2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719A-5982-4146-81A8-2A0C3F0D422F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9089-00FD-4D79-B1DF-83A8A7ABA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9251" y="161100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latin typeface="Agency FB" panose="020B0503020202020204" pitchFamily="34" charset="0"/>
              </a:rPr>
              <a:t>Sensory Physiology</a:t>
            </a:r>
          </a:p>
        </p:txBody>
      </p:sp>
    </p:spTree>
    <p:extLst>
      <p:ext uri="{BB962C8B-B14F-4D97-AF65-F5344CB8AC3E}">
        <p14:creationId xmlns:p14="http://schemas.microsoft.com/office/powerpoint/2010/main" val="14927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89125" y="6351"/>
            <a:ext cx="8229600" cy="1714873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dirty="0" smtClean="0"/>
              <a:t>Categorized according to type of sensory information delivered to brain:</a:t>
            </a:r>
            <a:endParaRPr lang="en-US" altLang="en-US" dirty="0"/>
          </a:p>
        </p:txBody>
      </p:sp>
      <p:sp>
        <p:nvSpPr>
          <p:cNvPr id="481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74059" y="2178423"/>
            <a:ext cx="10262160" cy="3092824"/>
          </a:xfrm>
        </p:spPr>
        <p:txBody>
          <a:bodyPr>
            <a:normAutofit/>
          </a:bodyPr>
          <a:lstStyle/>
          <a:p>
            <a:pPr lvl="1"/>
            <a:r>
              <a:rPr lang="en-US" sz="3200" i="1" dirty="0" smtClean="0"/>
              <a:t>General </a:t>
            </a:r>
            <a:r>
              <a:rPr lang="en-US" sz="3200" i="1" dirty="0"/>
              <a:t>senses</a:t>
            </a:r>
            <a:r>
              <a:rPr lang="en-US" sz="3200" dirty="0"/>
              <a:t>—Temperature, pain, touch, pressure, vibration, and </a:t>
            </a:r>
            <a:r>
              <a:rPr lang="en-US" sz="3200" i="1" dirty="0"/>
              <a:t>proprioception. </a:t>
            </a:r>
            <a:r>
              <a:rPr lang="en-US" sz="3200" dirty="0"/>
              <a:t>Receptors throughout the body</a:t>
            </a:r>
            <a:endParaRPr lang="en-US" sz="3200" i="1" dirty="0"/>
          </a:p>
          <a:p>
            <a:pPr lvl="1"/>
            <a:r>
              <a:rPr lang="en-US" sz="3200" i="1" dirty="0"/>
              <a:t>Special senses—</a:t>
            </a:r>
            <a:r>
              <a:rPr lang="en-US" sz="3200" dirty="0"/>
              <a:t>Smell, taste, vision, balance, and hearing. Receptors located in sense organs (e.g., ear, eye).</a:t>
            </a:r>
          </a:p>
        </p:txBody>
      </p:sp>
    </p:spTree>
    <p:extLst>
      <p:ext uri="{BB962C8B-B14F-4D97-AF65-F5344CB8AC3E}">
        <p14:creationId xmlns:p14="http://schemas.microsoft.com/office/powerpoint/2010/main" val="15662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34585" y="152400"/>
            <a:ext cx="10390716" cy="614082"/>
          </a:xfrm>
        </p:spPr>
        <p:txBody>
          <a:bodyPr/>
          <a:lstStyle/>
          <a:p>
            <a:r>
              <a:rPr lang="en-US" altLang="en-US" sz="3600" b="1" dirty="0"/>
              <a:t>Sensory Adaptation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22729" y="766482"/>
            <a:ext cx="5759823" cy="5983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Tonic receptors: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Produce constant rate of firing as long as stimulus is applied.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Pain.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Phasic receptors: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Burst of activity but quickly reduce firing rate (adapt) if stimulus maintained.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Sensory adaptation: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Cease to pay attention to constant stimuli.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32125" y="55308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52239" name="Picture 15" descr="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53" y="1157287"/>
            <a:ext cx="548640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23825"/>
            <a:ext cx="7793037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600" b="1"/>
              <a:t>Law of Specific Nerve Energies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341" y="1479176"/>
            <a:ext cx="9179859" cy="515022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Sensation characteristic of each sensory neuron is that produced by its normal or adequate stimulus.</a:t>
            </a:r>
          </a:p>
          <a:p>
            <a:r>
              <a:rPr lang="en-US" altLang="en-US" sz="3200" dirty="0"/>
              <a:t>Adequate stimulus:</a:t>
            </a:r>
          </a:p>
          <a:p>
            <a:pPr lvl="1"/>
            <a:r>
              <a:rPr lang="en-US" altLang="en-US" sz="3200" dirty="0"/>
              <a:t>Requires least amount of energy to activate a receptor.</a:t>
            </a:r>
          </a:p>
          <a:p>
            <a:r>
              <a:rPr lang="en-US" altLang="en-US" sz="3200" dirty="0"/>
              <a:t>Regardless of how a sensory neuron is stimulated, only one sensory modality will be perceived.</a:t>
            </a:r>
          </a:p>
          <a:p>
            <a:pPr lvl="1"/>
            <a:r>
              <a:rPr lang="en-US" altLang="en-US" sz="3200" dirty="0"/>
              <a:t>Allows brain to perceive the stimulus accurately under normal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2750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89965" y="152400"/>
            <a:ext cx="4247650" cy="654424"/>
          </a:xfrm>
        </p:spPr>
        <p:txBody>
          <a:bodyPr/>
          <a:lstStyle/>
          <a:p>
            <a:r>
              <a:rPr lang="en-US" altLang="en-US" sz="3600" b="1" dirty="0"/>
              <a:t>Generator Potentials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6824"/>
            <a:ext cx="6048765" cy="3505200"/>
          </a:xfrm>
        </p:spPr>
        <p:txBody>
          <a:bodyPr>
            <a:normAutofit/>
          </a:bodyPr>
          <a:lstStyle/>
          <a:p>
            <a:r>
              <a:rPr lang="en-US" altLang="en-US" dirty="0"/>
              <a:t>In response to stimulus, sensory nerve endings produce a local graded change in membrane potential.</a:t>
            </a:r>
          </a:p>
          <a:p>
            <a:r>
              <a:rPr lang="en-US" altLang="en-US" dirty="0"/>
              <a:t>Potential changes are called receptor or  generator potential.</a:t>
            </a:r>
          </a:p>
          <a:p>
            <a:pPr lvl="1"/>
            <a:r>
              <a:rPr lang="en-US" altLang="en-US" sz="2800" dirty="0"/>
              <a:t>Analogous to EPSPs</a:t>
            </a:r>
            <a:r>
              <a:rPr lang="en-US" altLang="en-US" sz="2800" dirty="0" smtClean="0"/>
              <a:t>.</a:t>
            </a:r>
            <a:endParaRPr lang="ru-RU" altLang="en-US" sz="2800" dirty="0" smtClean="0"/>
          </a:p>
          <a:p>
            <a:pPr lvl="1"/>
            <a:r>
              <a:rPr lang="en-US" sz="2800" dirty="0"/>
              <a:t>Receptor potential does not cause the action potential of</a:t>
            </a:r>
            <a:r>
              <a:rPr lang="en-US" sz="2800" dirty="0" smtClean="0"/>
              <a:t>.</a:t>
            </a:r>
            <a:endParaRPr lang="en-US" altLang="en-US" sz="2800" dirty="0"/>
          </a:p>
        </p:txBody>
      </p:sp>
      <p:pic>
        <p:nvPicPr>
          <p:cNvPr id="56335" name="Picture 15" descr="1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15790"/>
          <a:stretch>
            <a:fillRect/>
          </a:stretch>
        </p:blipFill>
        <p:spPr bwMode="auto">
          <a:xfrm>
            <a:off x="6210130" y="340659"/>
            <a:ext cx="5876536" cy="33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811136" y="4568142"/>
            <a:ext cx="11380864" cy="228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/>
              <a:t>Phasic response: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dirty="0"/>
              <a:t> Generator potential increases with increased stimulus, then as   stimulus continues, generator potential size diminishes.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/>
              <a:t>Tonic response: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 dirty="0"/>
              <a:t> Generator potential proportional to intensity of stimulus</a:t>
            </a:r>
            <a:r>
              <a:rPr lang="en-US" alt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4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Vision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677" y="1752600"/>
            <a:ext cx="10751575" cy="289314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Eyes transduce energy in the </a:t>
            </a:r>
            <a:r>
              <a:rPr lang="en-US" altLang="en-US" sz="3200" dirty="0" smtClean="0"/>
              <a:t>electromagnetic </a:t>
            </a:r>
            <a:r>
              <a:rPr lang="en-US" altLang="en-US" sz="3200" dirty="0"/>
              <a:t>spectrum into APs.</a:t>
            </a:r>
          </a:p>
          <a:p>
            <a:pPr lvl="1"/>
            <a:r>
              <a:rPr lang="en-US" altLang="en-US" sz="3200" dirty="0"/>
              <a:t>Only wavelengths of 400 – 700 nm constitute visible light.</a:t>
            </a:r>
          </a:p>
          <a:p>
            <a:r>
              <a:rPr lang="en-US" altLang="en-US" sz="3200" dirty="0"/>
              <a:t>Neurons in the retina contribute fibers that are gathered together at the optic disc, where they exit as the optic nerve.</a:t>
            </a:r>
          </a:p>
        </p:txBody>
      </p:sp>
    </p:spTree>
    <p:extLst>
      <p:ext uri="{BB962C8B-B14F-4D97-AF65-F5344CB8AC3E}">
        <p14:creationId xmlns:p14="http://schemas.microsoft.com/office/powerpoint/2010/main" val="4378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1029" descr="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1666"/>
          <a:stretch>
            <a:fillRect/>
          </a:stretch>
        </p:blipFill>
        <p:spPr bwMode="auto">
          <a:xfrm>
            <a:off x="106252" y="268257"/>
            <a:ext cx="11869438" cy="61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08267" cy="452284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Refraction</a:t>
            </a:r>
          </a:p>
        </p:txBody>
      </p:sp>
      <p:sp>
        <p:nvSpPr>
          <p:cNvPr id="146441" name="Rectangle 103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855405"/>
            <a:ext cx="5899355" cy="5621595"/>
          </a:xfrm>
        </p:spPr>
        <p:txBody>
          <a:bodyPr>
            <a:noAutofit/>
          </a:bodyPr>
          <a:lstStyle/>
          <a:p>
            <a:r>
              <a:rPr lang="en-US" altLang="en-US" dirty="0"/>
              <a:t>Light that passes from a medium of one density into a medium of another density (bends).</a:t>
            </a:r>
          </a:p>
          <a:p>
            <a:r>
              <a:rPr lang="en-US" altLang="en-US" dirty="0"/>
              <a:t>Refractive index (degree of refraction) depends upon:</a:t>
            </a:r>
          </a:p>
          <a:p>
            <a:pPr lvl="1"/>
            <a:r>
              <a:rPr lang="en-US" altLang="en-US" sz="2800" dirty="0"/>
              <a:t>Comparative density of the 2 media.</a:t>
            </a:r>
          </a:p>
          <a:p>
            <a:pPr lvl="2"/>
            <a:r>
              <a:rPr lang="en-US" altLang="en-US" sz="2800" dirty="0"/>
              <a:t>Refractive index of air = 1.00.</a:t>
            </a:r>
          </a:p>
          <a:p>
            <a:pPr lvl="2"/>
            <a:r>
              <a:rPr lang="en-US" altLang="en-US" sz="2800" dirty="0"/>
              <a:t>Refractive index of cornea = 1.38.</a:t>
            </a:r>
          </a:p>
          <a:p>
            <a:pPr lvl="1"/>
            <a:r>
              <a:rPr lang="en-US" altLang="en-US" sz="2800" dirty="0"/>
              <a:t>Curvature of interface between the 2 media.</a:t>
            </a:r>
          </a:p>
          <a:p>
            <a:r>
              <a:rPr lang="en-US" altLang="en-US" dirty="0"/>
              <a:t>Image is inverted on retina.</a:t>
            </a:r>
          </a:p>
        </p:txBody>
      </p:sp>
      <p:pic>
        <p:nvPicPr>
          <p:cNvPr id="146444" name="Picture 1036" descr="10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8" y="738537"/>
            <a:ext cx="6206375" cy="50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Visual Field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948" y="1843548"/>
            <a:ext cx="5692878" cy="4288965"/>
          </a:xfrm>
        </p:spPr>
        <p:txBody>
          <a:bodyPr>
            <a:normAutofit/>
          </a:bodyPr>
          <a:lstStyle/>
          <a:p>
            <a:r>
              <a:rPr lang="en-US" sz="3200" dirty="0"/>
              <a:t>Image projected onto retina is reversed in each eye.</a:t>
            </a:r>
          </a:p>
          <a:p>
            <a:r>
              <a:rPr lang="en-US" sz="3200" dirty="0"/>
              <a:t>Cornea and lens focus the right part of the visual field on left half of retina.</a:t>
            </a:r>
          </a:p>
          <a:p>
            <a:r>
              <a:rPr lang="en-US" sz="3200" dirty="0"/>
              <a:t>Left half of visual field focus on right half of each retina.</a:t>
            </a:r>
          </a:p>
        </p:txBody>
      </p:sp>
      <p:pic>
        <p:nvPicPr>
          <p:cNvPr id="185351" name="Picture 7" descr="10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>
            <a:fillRect/>
          </a:stretch>
        </p:blipFill>
        <p:spPr bwMode="auto">
          <a:xfrm>
            <a:off x="6515101" y="1086466"/>
            <a:ext cx="541020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Accommodation</a:t>
            </a:r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80219" y="2328250"/>
            <a:ext cx="6449724" cy="345112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Ability of the eyes to keep the image focused on the retina as the distance between the eyes and object varies.</a:t>
            </a:r>
          </a:p>
        </p:txBody>
      </p:sp>
      <p:pic>
        <p:nvPicPr>
          <p:cNvPr id="147468" name="Picture 12" descr="10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918"/>
          <a:stretch>
            <a:fillRect/>
          </a:stretch>
        </p:blipFill>
        <p:spPr bwMode="auto">
          <a:xfrm>
            <a:off x="6729943" y="1145459"/>
            <a:ext cx="518160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8"/>
          <p:cNvSpPr>
            <a:spLocks noGrp="1" noChangeArrowheads="1"/>
          </p:cNvSpPr>
          <p:nvPr>
            <p:ph type="title"/>
          </p:nvPr>
        </p:nvSpPr>
        <p:spPr>
          <a:xfrm>
            <a:off x="1534585" y="152400"/>
            <a:ext cx="10390716" cy="570271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Changes in the Lens Shape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12955" y="919316"/>
            <a:ext cx="6316988" cy="56338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err="1"/>
              <a:t>Ciliary</a:t>
            </a:r>
            <a:r>
              <a:rPr lang="en-US" altLang="en-US" sz="3200" dirty="0"/>
              <a:t> muscle can vary its aperture.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Distance &gt; 20 feet: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Relaxation places tension on the suspensory ligament.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Pulls lens taut.  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Lens is least convex.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Distance decreases: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Ciliary</a:t>
            </a:r>
            <a:r>
              <a:rPr lang="en-US" altLang="en-US" sz="3200" dirty="0"/>
              <a:t> muscles contract.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Reducing tension on suspensory ligament.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Lens becomes more rounded and more convex.</a:t>
            </a:r>
          </a:p>
        </p:txBody>
      </p:sp>
      <p:pic>
        <p:nvPicPr>
          <p:cNvPr id="153614" name="Picture 14" descr="10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10001"/>
          <a:stretch>
            <a:fillRect/>
          </a:stretch>
        </p:blipFill>
        <p:spPr bwMode="auto">
          <a:xfrm>
            <a:off x="6934200" y="919316"/>
            <a:ext cx="5257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153" y="1012872"/>
            <a:ext cx="4285129" cy="5007069"/>
          </a:xfrm>
        </p:spPr>
        <p:txBody>
          <a:bodyPr>
            <a:normAutofit/>
          </a:bodyPr>
          <a:lstStyle/>
          <a:p>
            <a:r>
              <a:rPr lang="en-US" sz="3200" dirty="0"/>
              <a:t>Sensory systems receive information from the environment via specialized receptors in the periphery and transmit this information through a series of neurons and synaptic relays to the CNS.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46" y="174813"/>
            <a:ext cx="6572417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Visual Acuity</a:t>
            </a:r>
          </a:p>
        </p:txBody>
      </p:sp>
      <p:sp>
        <p:nvSpPr>
          <p:cNvPr id="148490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9148"/>
            <a:ext cx="5943600" cy="55478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Sharpness of vision.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Depends upon resolving power: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Ability of the visual system to resolve 2 closely spaced dots.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Myopia (nearsightedness):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Image brought to focus in front of retina.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Hyperopia (farsightedness):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Image brought to focus behind the retina.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Astigmatism:</a:t>
            </a:r>
          </a:p>
        </p:txBody>
      </p:sp>
      <p:pic>
        <p:nvPicPr>
          <p:cNvPr id="148493" name="Picture 1037" descr="10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03325"/>
            <a:ext cx="57912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4" name="Text Box 1038"/>
          <p:cNvSpPr txBox="1">
            <a:spLocks noChangeArrowheads="1"/>
          </p:cNvSpPr>
          <p:nvPr/>
        </p:nvSpPr>
        <p:spPr bwMode="auto">
          <a:xfrm>
            <a:off x="6819900" y="6142037"/>
            <a:ext cx="4800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 sz="1600"/>
              <a:t>Asymmetry of the cornea and/or lens.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400"/>
              <a:t>Images of lines of circle appear blurred.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Retina</a:t>
            </a:r>
          </a:p>
        </p:txBody>
      </p:sp>
      <p:sp>
        <p:nvSpPr>
          <p:cNvPr id="150537" name="Rectangle 103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6729943" cy="47101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Consists of single-cell-thick pigmented epithelium, layers of other neurons, and photoreceptor neurons (rods and cones).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Neural layers are forward extension of the brain.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Neural layers face outward, toward the incoming light.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Light must pass through several neural layers before striking the rods and cones.</a:t>
            </a:r>
          </a:p>
        </p:txBody>
      </p:sp>
      <p:pic>
        <p:nvPicPr>
          <p:cNvPr id="150540" name="Picture 1036" descr="10_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7500"/>
          <a:stretch>
            <a:fillRect/>
          </a:stretch>
        </p:blipFill>
        <p:spPr bwMode="auto">
          <a:xfrm>
            <a:off x="6729943" y="1081087"/>
            <a:ext cx="5410200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7" cy="570271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Retina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723" y="412955"/>
            <a:ext cx="11941277" cy="62164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Rods and cones synapse with other neurons.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Each rod and cone consists of inner and outer segments.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Outer segment contains hundreds of flattened discs with </a:t>
            </a:r>
            <a:r>
              <a:rPr lang="en-US" altLang="en-US" sz="3200" dirty="0" err="1"/>
              <a:t>photopigment</a:t>
            </a:r>
            <a:r>
              <a:rPr lang="en-US" altLang="en-US" sz="3200" dirty="0"/>
              <a:t> molecules.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New discs are added and retinal pigment epithelium removes old tip regions.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Outer layers of neurons that contribute axons to optic nerve called ganglion cells.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Neurons receive synaptic input from bipolar cells, which receive input from rods and cones.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Horizontal cells synapse with photoreceptors and bipolar cells.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Amacrine</a:t>
            </a:r>
            <a:r>
              <a:rPr lang="en-US" altLang="en-US" sz="3200" dirty="0"/>
              <a:t> cells synapse with several ganglion cells.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APs conducted outward in the retina.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10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Effect of Light on Rods</a:t>
            </a:r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32735" y="1295400"/>
            <a:ext cx="6307394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Rods and cones are activated when light produces chemical change in rhodopsin.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Bleaching reaction: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Rhodopsin dissociates into </a:t>
            </a:r>
            <a:r>
              <a:rPr lang="en-US" altLang="en-US" sz="2800" dirty="0" err="1"/>
              <a:t>retinene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rentinaldehyde</a:t>
            </a:r>
            <a:r>
              <a:rPr lang="en-US" altLang="en-US" sz="2800" dirty="0"/>
              <a:t>) and </a:t>
            </a:r>
            <a:r>
              <a:rPr lang="en-US" altLang="en-US" sz="2800" dirty="0" err="1"/>
              <a:t>opsin</a:t>
            </a:r>
            <a:r>
              <a:rPr lang="en-US" altLang="en-US" sz="2800" dirty="0"/>
              <a:t>.</a:t>
            </a:r>
          </a:p>
          <a:p>
            <a:pPr lvl="3">
              <a:lnSpc>
                <a:spcPct val="90000"/>
              </a:lnSpc>
            </a:pPr>
            <a:r>
              <a:rPr lang="en-US" altLang="en-US" sz="2800" dirty="0"/>
              <a:t>11-cis </a:t>
            </a:r>
            <a:r>
              <a:rPr lang="en-US" altLang="en-US" sz="2800" dirty="0" err="1"/>
              <a:t>retinene</a:t>
            </a:r>
            <a:r>
              <a:rPr lang="en-US" altLang="en-US" sz="2800" dirty="0"/>
              <a:t> dissociates from </a:t>
            </a:r>
            <a:r>
              <a:rPr lang="en-US" altLang="en-US" sz="2800" dirty="0" err="1"/>
              <a:t>opsin</a:t>
            </a:r>
            <a:r>
              <a:rPr lang="en-US" altLang="en-US" sz="2800" dirty="0"/>
              <a:t> when converted to all-trans form.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Initiates changes in ionic permeability to produce APs in ganglionic cells.</a:t>
            </a:r>
          </a:p>
        </p:txBody>
      </p:sp>
      <p:pic>
        <p:nvPicPr>
          <p:cNvPr id="156684" name="Picture 12" descr="10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9" y="16002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91781" cy="623017"/>
          </a:xfrm>
        </p:spPr>
        <p:txBody>
          <a:bodyPr/>
          <a:lstStyle/>
          <a:p>
            <a:r>
              <a:rPr lang="en-US" altLang="en-US" sz="3600" b="1" dirty="0"/>
              <a:t>Dark Adaptation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32387" y="1268361"/>
            <a:ext cx="9330813" cy="54372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Gradual increase in photoreceptor sensitivity when entering a dark room.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Maximal sensitivity reached in 20 min.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Increased amounts of visual pigments produced in the dark.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Increased pigment in cones produces slight dark adaptation in 1</a:t>
            </a:r>
            <a:r>
              <a:rPr lang="en-US" altLang="en-US" sz="3200" baseline="30000" dirty="0"/>
              <a:t>st</a:t>
            </a:r>
            <a:r>
              <a:rPr lang="en-US" altLang="en-US" sz="3200" dirty="0"/>
              <a:t> 5 min.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Increased rhodopsin in rods produces greater increase in sensitivity.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100,00-fold increase in light sensitivity in rods.</a:t>
            </a:r>
          </a:p>
        </p:txBody>
      </p:sp>
    </p:spTree>
    <p:extLst>
      <p:ext uri="{BB962C8B-B14F-4D97-AF65-F5344CB8AC3E}">
        <p14:creationId xmlns:p14="http://schemas.microsoft.com/office/powerpoint/2010/main" val="19011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7" cy="703006"/>
          </a:xfrm>
        </p:spPr>
        <p:txBody>
          <a:bodyPr/>
          <a:lstStyle/>
          <a:p>
            <a:r>
              <a:rPr lang="en-US" altLang="en-US" sz="3600" b="1" dirty="0"/>
              <a:t>Electrical Activity of Retinal Cells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439" y="811161"/>
            <a:ext cx="11631561" cy="56658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Ganglion cells and </a:t>
            </a:r>
            <a:r>
              <a:rPr lang="en-US" altLang="en-US" sz="3200" dirty="0" err="1"/>
              <a:t>amacrine</a:t>
            </a:r>
            <a:r>
              <a:rPr lang="en-US" altLang="en-US" sz="3200" dirty="0"/>
              <a:t> cells are only neurons that produce APs.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Rods and cones; bipolar cells, horizontal cells produce EPSPs and IPSPs.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 dark, photoreceptors release inhibitory NT that hyperpolarizes bipolar neurons.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Light inhibits photoreceptors from releasing inhibitory NT.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Stimulates bipolar cells through ganglion cells to transmit APs.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Dark current: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Rods and cones contain many 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channels that are open in the dark.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Causes slight membrane depolarization in dark.</a:t>
            </a:r>
          </a:p>
        </p:txBody>
      </p:sp>
    </p:spTree>
    <p:extLst>
      <p:ext uri="{BB962C8B-B14F-4D97-AF65-F5344CB8AC3E}">
        <p14:creationId xmlns:p14="http://schemas.microsoft.com/office/powerpoint/2010/main" val="2915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575187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Electrical Activity of Retinal Cells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4" y="929147"/>
            <a:ext cx="11427725" cy="5825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channels rapidly close in response to light.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cGMP required to keep the 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channels open.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Opsin</a:t>
            </a:r>
            <a:r>
              <a:rPr lang="en-US" altLang="en-US" sz="3200" dirty="0"/>
              <a:t> dissociation causes the alpha subunits of G-proteins to dissociate.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G-protein subunits bind to and activate </a:t>
            </a:r>
            <a:r>
              <a:rPr lang="en-US" altLang="en-US" sz="3200" dirty="0" err="1"/>
              <a:t>phosphodiesterase</a:t>
            </a:r>
            <a:r>
              <a:rPr lang="en-US" altLang="en-US" sz="3200" dirty="0"/>
              <a:t>, converting cGMP to GMP.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channels close when cGMP converted to GMP.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Absorption of single photon of light can block Na</a:t>
            </a:r>
            <a:r>
              <a:rPr lang="en-US" altLang="en-US" sz="3200" baseline="30000" dirty="0"/>
              <a:t>+ </a:t>
            </a:r>
            <a:r>
              <a:rPr lang="en-US" altLang="en-US" sz="3200" dirty="0"/>
              <a:t>entry: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Hyperpolarizes and release less inhibiting NT.</a:t>
            </a:r>
          </a:p>
          <a:p>
            <a:pPr lvl="3">
              <a:lnSpc>
                <a:spcPct val="90000"/>
              </a:lnSpc>
            </a:pPr>
            <a:r>
              <a:rPr lang="en-US" altLang="en-US" sz="3200" dirty="0"/>
              <a:t>Light can be perceived.</a:t>
            </a:r>
          </a:p>
        </p:txBody>
      </p:sp>
    </p:spTree>
    <p:extLst>
      <p:ext uri="{BB962C8B-B14F-4D97-AF65-F5344CB8AC3E}">
        <p14:creationId xmlns:p14="http://schemas.microsoft.com/office/powerpoint/2010/main" val="34723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36" y="412955"/>
            <a:ext cx="10515600" cy="589935"/>
          </a:xfrm>
        </p:spPr>
        <p:txBody>
          <a:bodyPr/>
          <a:lstStyle/>
          <a:p>
            <a:r>
              <a:rPr lang="en-US" altLang="en-US" sz="3600" b="1" dirty="0"/>
              <a:t>Cones and Color Vision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219" y="1386349"/>
            <a:ext cx="11911781" cy="48940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Cones less sensitive than rods to light.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Cones provide color vision and greater visual acuity.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High light intensity bleaches out the rods, and color vision with high acuity is provided by cones.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Trichromatic theory of color vision: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3 types of cones: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Blue, green, and red.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According to the region of visual spectrum absorbed.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8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Cones and Color Vision </a:t>
            </a:r>
            <a:r>
              <a:rPr lang="en-US" altLang="en-US" sz="1200" b="1"/>
              <a:t>(continued)</a:t>
            </a:r>
          </a:p>
        </p:txBody>
      </p:sp>
      <p:sp>
        <p:nvSpPr>
          <p:cNvPr id="1638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9717" y="1841090"/>
            <a:ext cx="6223819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Each type of cone contains </a:t>
            </a:r>
            <a:r>
              <a:rPr lang="en-US" altLang="en-US" sz="3200" dirty="0" err="1"/>
              <a:t>retinene</a:t>
            </a:r>
            <a:r>
              <a:rPr lang="en-US" altLang="en-US" sz="3200" dirty="0"/>
              <a:t> associated with </a:t>
            </a:r>
            <a:r>
              <a:rPr lang="en-US" altLang="en-US" sz="3200" dirty="0" err="1"/>
              <a:t>photopsins</a:t>
            </a:r>
            <a:r>
              <a:rPr lang="en-US" alt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Photopsin</a:t>
            </a:r>
            <a:r>
              <a:rPr lang="en-US" altLang="en-US" sz="3200" dirty="0"/>
              <a:t> protein is unique for each of the 3 cone pigment.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Each cone absorbs different wavelengths of light.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163852" name="Picture 12" descr="10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"/>
          <a:stretch>
            <a:fillRect/>
          </a:stretch>
        </p:blipFill>
        <p:spPr bwMode="auto">
          <a:xfrm>
            <a:off x="6729943" y="1752600"/>
            <a:ext cx="5257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Visual Acuity and Sensitivity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988143"/>
            <a:ext cx="6445045" cy="564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Each eye oriented so that image falls within fovea </a:t>
            </a:r>
            <a:r>
              <a:rPr lang="en-US" altLang="en-US" sz="3200" dirty="0" err="1"/>
              <a:t>centralis</a:t>
            </a:r>
            <a:r>
              <a:rPr lang="en-US" alt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Fovea only contain cones.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Degree of convergence of cones is 1:1.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Peripheral regions contain both rods and cones.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Degree of convergence of rods is much lower.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Visual acuity greatest and sensitivity lowest when light falls on fovea.</a:t>
            </a:r>
          </a:p>
        </p:txBody>
      </p:sp>
      <p:pic>
        <p:nvPicPr>
          <p:cNvPr id="159756" name="Picture 12" descr="10_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43" y="1152269"/>
            <a:ext cx="52578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60511"/>
            <a:ext cx="6831106" cy="691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Sensory </a:t>
            </a:r>
            <a:r>
              <a:rPr lang="en-US" b="1" dirty="0" smtClean="0"/>
              <a:t>receptors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sz="2300" dirty="0" smtClean="0"/>
              <a:t>Activated </a:t>
            </a:r>
            <a:r>
              <a:rPr lang="en-US" sz="2300" dirty="0"/>
              <a:t>by stimuli in the environment. </a:t>
            </a:r>
            <a:endParaRPr lang="ru-RU" sz="2300" dirty="0" smtClean="0"/>
          </a:p>
          <a:p>
            <a:r>
              <a:rPr lang="en-US" sz="2300" dirty="0" smtClean="0"/>
              <a:t>The </a:t>
            </a:r>
            <a:r>
              <a:rPr lang="en-US" sz="2300" dirty="0"/>
              <a:t>nature of the receptors varies from one sensory modality to the next</a:t>
            </a:r>
            <a:r>
              <a:rPr lang="en-US" sz="2300" dirty="0" smtClean="0"/>
              <a:t>.</a:t>
            </a:r>
            <a:endParaRPr lang="ru-RU" sz="2300" dirty="0" smtClean="0"/>
          </a:p>
          <a:p>
            <a:r>
              <a:rPr lang="en-US" sz="2300" dirty="0" smtClean="0"/>
              <a:t> </a:t>
            </a:r>
            <a:r>
              <a:rPr lang="en-US" sz="2300" dirty="0"/>
              <a:t>In the visual, taste, and auditory systems, the receptors are specialized epithelial cells. </a:t>
            </a:r>
            <a:endParaRPr lang="ru-RU" sz="2300" dirty="0" smtClean="0"/>
          </a:p>
          <a:p>
            <a:r>
              <a:rPr lang="en-US" sz="2300" dirty="0" smtClean="0"/>
              <a:t>In </a:t>
            </a:r>
            <a:r>
              <a:rPr lang="en-US" sz="2300" dirty="0"/>
              <a:t>the somatosensory and olfactory systems, the receptors are first-order, or primary afferent, neurons. </a:t>
            </a:r>
            <a:endParaRPr lang="ru-RU" sz="2300" dirty="0" smtClean="0"/>
          </a:p>
          <a:p>
            <a:r>
              <a:rPr lang="en-US" sz="2300" b="1" dirty="0"/>
              <a:t>sensory </a:t>
            </a:r>
            <a:r>
              <a:rPr lang="en-US" sz="2300" b="1" dirty="0" smtClean="0"/>
              <a:t>transduction</a:t>
            </a:r>
            <a:r>
              <a:rPr lang="ru-RU" sz="2300" b="1" dirty="0" smtClean="0"/>
              <a:t>  </a:t>
            </a:r>
            <a:r>
              <a:rPr lang="ru-RU" sz="2300" dirty="0" smtClean="0"/>
              <a:t>- </a:t>
            </a:r>
            <a:r>
              <a:rPr lang="en-US" sz="2300" dirty="0" smtClean="0"/>
              <a:t>basic </a:t>
            </a:r>
            <a:r>
              <a:rPr lang="en-US" sz="2300" dirty="0"/>
              <a:t>function of the receptors convert a stimulus (e.g., sound waves, electromagnetic waves, or pressure) into electrochemical energy. . </a:t>
            </a:r>
            <a:endParaRPr lang="ru-RU" sz="2300" dirty="0" smtClean="0"/>
          </a:p>
          <a:p>
            <a:r>
              <a:rPr lang="en-US" sz="2300" b="1" dirty="0"/>
              <a:t>sensory transduction </a:t>
            </a:r>
            <a:r>
              <a:rPr lang="en-US" sz="2300" dirty="0" smtClean="0"/>
              <a:t>mediated </a:t>
            </a:r>
            <a:r>
              <a:rPr lang="en-US" sz="2300" dirty="0"/>
              <a:t>through opening or closing specific ion channels. </a:t>
            </a:r>
            <a:endParaRPr lang="ru-RU" sz="2300" dirty="0" smtClean="0"/>
          </a:p>
          <a:p>
            <a:r>
              <a:rPr lang="en-US" sz="2300" b="1" dirty="0"/>
              <a:t>receptor potential </a:t>
            </a:r>
            <a:r>
              <a:rPr lang="en-US" sz="2300" dirty="0"/>
              <a:t>- changes in membrane potential (depolarization or hyperpolarization) sensory receptors as a result, the opening or closing of ion channels</a:t>
            </a:r>
            <a:r>
              <a:rPr lang="en-US" sz="2300" b="1" dirty="0"/>
              <a:t>.</a:t>
            </a:r>
            <a:endParaRPr lang="ru-RU" sz="23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51" r="4294" b="4216"/>
          <a:stretch/>
        </p:blipFill>
        <p:spPr>
          <a:xfrm>
            <a:off x="6831106" y="-60512"/>
            <a:ext cx="5360894" cy="6858000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7126941" y="4195482"/>
            <a:ext cx="510988" cy="8740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5722374" cy="723901"/>
          </a:xfrm>
        </p:spPr>
        <p:txBody>
          <a:bodyPr/>
          <a:lstStyle/>
          <a:p>
            <a:r>
              <a:rPr lang="en-US" altLang="en-US" sz="3600" b="1" dirty="0"/>
              <a:t>Neural Pathways from Retina</a:t>
            </a:r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7639"/>
            <a:ext cx="5855110" cy="55355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Right half of visual field projects to left half of retina of both eyes.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Left half of visual field projects to right half of retina of both eyes.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Left lateral geniculate body receives input from both eyes from the right half of the visual field.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Right lateral geniculate body receives input from both eyes from left half of visual field.</a:t>
            </a:r>
          </a:p>
        </p:txBody>
      </p:sp>
      <p:pic>
        <p:nvPicPr>
          <p:cNvPr id="166924" name="Picture 12" descr="10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/>
          <a:stretch>
            <a:fillRect/>
          </a:stretch>
        </p:blipFill>
        <p:spPr bwMode="auto">
          <a:xfrm>
            <a:off x="5987845" y="723900"/>
            <a:ext cx="6204155" cy="54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52400"/>
            <a:ext cx="7793037" cy="422787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Eye Movements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181" y="884903"/>
            <a:ext cx="11557819" cy="55208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Superior </a:t>
            </a:r>
            <a:r>
              <a:rPr lang="en-US" altLang="en-US" dirty="0" err="1"/>
              <a:t>colliculus</a:t>
            </a:r>
            <a:r>
              <a:rPr lang="en-US" altLang="en-US" dirty="0"/>
              <a:t> coordinate: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Smooth pursuit movements: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Track moving objects.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Keep image focused on the fovea.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Saccadic eye movements: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Quick, jerky movements.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Occur when eyes appear still.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Move image to different photoreceptors.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Ability of the eyes to jump from word to word as you read a line.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Pupillary reflex: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Shining a light into one eye, causing both pupils to constrict.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Activation of parasympathetic neurons.</a:t>
            </a:r>
          </a:p>
        </p:txBody>
      </p:sp>
    </p:spTree>
    <p:extLst>
      <p:ext uri="{BB962C8B-B14F-4D97-AF65-F5344CB8AC3E}">
        <p14:creationId xmlns:p14="http://schemas.microsoft.com/office/powerpoint/2010/main" val="28321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8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Neural Processing of Visual Information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Receptive field:</a:t>
            </a:r>
          </a:p>
          <a:p>
            <a:pPr lvl="1"/>
            <a:r>
              <a:rPr lang="en-US" altLang="en-US" sz="3200" dirty="0"/>
              <a:t>Part of visual field that affects activity of particular ganglion cell.</a:t>
            </a:r>
          </a:p>
          <a:p>
            <a:r>
              <a:rPr lang="en-US" altLang="en-US" sz="3200" dirty="0"/>
              <a:t>On-center fields:</a:t>
            </a:r>
          </a:p>
          <a:p>
            <a:pPr lvl="1"/>
            <a:r>
              <a:rPr lang="en-US" altLang="en-US" sz="3200" dirty="0"/>
              <a:t>Responses produced by light in the center of visual fields.</a:t>
            </a:r>
          </a:p>
          <a:p>
            <a:r>
              <a:rPr lang="en-US" altLang="en-US" sz="3200" dirty="0"/>
              <a:t>Off-center fields:</a:t>
            </a:r>
          </a:p>
          <a:p>
            <a:pPr lvl="1"/>
            <a:r>
              <a:rPr lang="en-US" altLang="en-US" sz="3200" dirty="0"/>
              <a:t>Responses inhibited by light in the center, and stimulated by light in the surround.</a:t>
            </a:r>
          </a:p>
        </p:txBody>
      </p:sp>
    </p:spTree>
    <p:extLst>
      <p:ext uri="{BB962C8B-B14F-4D97-AF65-F5344CB8AC3E}">
        <p14:creationId xmlns:p14="http://schemas.microsoft.com/office/powerpoint/2010/main" val="4579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757" y="0"/>
            <a:ext cx="7793037" cy="914400"/>
          </a:xfrm>
        </p:spPr>
        <p:txBody>
          <a:bodyPr/>
          <a:lstStyle/>
          <a:p>
            <a:r>
              <a:rPr lang="en-US" altLang="en-US" sz="3600" b="1" dirty="0"/>
              <a:t>Ears and Hearing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283110"/>
            <a:ext cx="10515600" cy="48938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Sound waves travel in all directions from their source.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Waves are characterized by frequency and intensity.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Frequency: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Measured in hertz (cycles per second).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Pitch is directly related to frequency.</a:t>
            </a:r>
          </a:p>
          <a:p>
            <a:pPr lvl="3">
              <a:lnSpc>
                <a:spcPct val="90000"/>
              </a:lnSpc>
            </a:pPr>
            <a:r>
              <a:rPr lang="en-US" altLang="en-US" sz="3200" dirty="0"/>
              <a:t>Greater the frequency the higher the pitch.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Intensity (loudness):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Directly related to amplitude of sound waves.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Measured in decibels.</a:t>
            </a:r>
          </a:p>
        </p:txBody>
      </p:sp>
    </p:spTree>
    <p:extLst>
      <p:ext uri="{BB962C8B-B14F-4D97-AF65-F5344CB8AC3E}">
        <p14:creationId xmlns:p14="http://schemas.microsoft.com/office/powerpoint/2010/main" val="30573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87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Outer Ear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Sound waves are funneled by the pinna (auricle) into the external auditory meatus.</a:t>
            </a:r>
          </a:p>
          <a:p>
            <a:r>
              <a:rPr lang="en-US" altLang="en-US" sz="3200" dirty="0"/>
              <a:t>External auditory meatus channels sound waves to the tympanic membrane.</a:t>
            </a:r>
          </a:p>
          <a:p>
            <a:pPr lvl="1"/>
            <a:r>
              <a:rPr lang="en-US" altLang="en-US" sz="3200" dirty="0"/>
              <a:t>Increases sound wave intensity.</a:t>
            </a:r>
          </a:p>
        </p:txBody>
      </p:sp>
    </p:spTree>
    <p:extLst>
      <p:ext uri="{BB962C8B-B14F-4D97-AF65-F5344CB8AC3E}">
        <p14:creationId xmlns:p14="http://schemas.microsoft.com/office/powerpoint/2010/main" val="34678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2916" cy="526026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Middle Ear</a:t>
            </a: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6026"/>
            <a:ext cx="5604387" cy="6331973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Cavity between tympanic membrane and cochlea.</a:t>
            </a:r>
          </a:p>
          <a:p>
            <a:pPr lvl="1"/>
            <a:r>
              <a:rPr lang="en-US" altLang="en-US" dirty="0"/>
              <a:t>Malleus:</a:t>
            </a:r>
          </a:p>
          <a:p>
            <a:pPr lvl="2"/>
            <a:r>
              <a:rPr lang="en-US" altLang="en-US" sz="2400" dirty="0"/>
              <a:t>Attached to tympanic membrane. </a:t>
            </a:r>
          </a:p>
          <a:p>
            <a:pPr lvl="2"/>
            <a:r>
              <a:rPr lang="en-US" altLang="en-US" sz="2400" dirty="0"/>
              <a:t>Vibrations of membrane are transmitted to the  malleus and incus to stapes.</a:t>
            </a:r>
          </a:p>
          <a:p>
            <a:pPr lvl="1"/>
            <a:r>
              <a:rPr lang="en-US" altLang="en-US" dirty="0"/>
              <a:t>Stapes:</a:t>
            </a:r>
          </a:p>
          <a:p>
            <a:pPr lvl="2"/>
            <a:r>
              <a:rPr lang="en-US" altLang="en-US" sz="2400" dirty="0"/>
              <a:t>Attached to oval window.</a:t>
            </a:r>
          </a:p>
          <a:p>
            <a:pPr lvl="2"/>
            <a:r>
              <a:rPr lang="en-US" altLang="en-US" sz="2400" dirty="0"/>
              <a:t>Vibrates in response to vibrations in tympanic membrane.</a:t>
            </a:r>
          </a:p>
          <a:p>
            <a:pPr lvl="1"/>
            <a:r>
              <a:rPr lang="en-US" altLang="en-US" dirty="0"/>
              <a:t>Vibrations transferred through 3 bones:</a:t>
            </a:r>
          </a:p>
          <a:p>
            <a:pPr lvl="2"/>
            <a:r>
              <a:rPr lang="en-US" altLang="en-US" sz="2400" dirty="0"/>
              <a:t>Provides protection and prevents nerve damage.</a:t>
            </a:r>
          </a:p>
          <a:p>
            <a:pPr lvl="2"/>
            <a:r>
              <a:rPr lang="en-US" altLang="en-US" sz="2400" dirty="0" err="1"/>
              <a:t>Stapedius</a:t>
            </a:r>
            <a:r>
              <a:rPr lang="en-US" altLang="en-US" sz="2400" dirty="0"/>
              <a:t> muscle contracts and dampens vibrations.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7" y="859806"/>
            <a:ext cx="6587613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Cochlea</a:t>
            </a:r>
            <a:endParaRPr lang="en-US" sz="1200" b="1"/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4252"/>
            <a:ext cx="5869858" cy="5563748"/>
          </a:xfrm>
        </p:spPr>
        <p:txBody>
          <a:bodyPr>
            <a:normAutofit/>
          </a:bodyPr>
          <a:lstStyle/>
          <a:p>
            <a:r>
              <a:rPr lang="en-US" altLang="en-US" dirty="0"/>
              <a:t>Vibrations by stapes and oval window produces pressure waves that displace perilymph fluid within </a:t>
            </a:r>
            <a:r>
              <a:rPr lang="en-US" altLang="en-US" dirty="0" err="1"/>
              <a:t>scala</a:t>
            </a:r>
            <a:r>
              <a:rPr lang="en-US" altLang="en-US" dirty="0"/>
              <a:t> </a:t>
            </a:r>
            <a:r>
              <a:rPr lang="en-US" altLang="en-US" dirty="0" err="1"/>
              <a:t>vestibuli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Vibrations pass to the </a:t>
            </a:r>
            <a:r>
              <a:rPr lang="en-US" altLang="en-US" dirty="0" err="1"/>
              <a:t>scala</a:t>
            </a:r>
            <a:r>
              <a:rPr lang="en-US" altLang="en-US" dirty="0"/>
              <a:t> tympani.</a:t>
            </a:r>
          </a:p>
          <a:p>
            <a:pPr lvl="1"/>
            <a:r>
              <a:rPr lang="en-US" altLang="en-US" sz="2800" dirty="0"/>
              <a:t>Movements of perilymph travel to the base of cochlea where they displace the round window.</a:t>
            </a:r>
          </a:p>
          <a:p>
            <a:pPr lvl="1"/>
            <a:r>
              <a:rPr lang="en-US" altLang="en-US" sz="2800" dirty="0"/>
              <a:t>As sound frequency increases, pressure waves of the perilymph are transmitted through the vestibular membrane to the basilar membrane.</a:t>
            </a: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58" y="963718"/>
            <a:ext cx="6322100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Effects of Different Frequencies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17988" y="1295400"/>
            <a:ext cx="5958348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Displacement of basilar membrane is central to pitch discrimination.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Waves in basilar membrane reach a peak at different regions depending upon pitch of sound.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Sounds of higher frequency cause maximum vibrations of basilar membrane.</a:t>
            </a:r>
            <a:endParaRPr lang="en-US" sz="3200" dirty="0"/>
          </a:p>
        </p:txBody>
      </p:sp>
      <p:pic>
        <p:nvPicPr>
          <p:cNvPr id="141323" name="Picture 11" descr="10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9923"/>
            <a:ext cx="5791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7793038" cy="1143000"/>
          </a:xfrm>
        </p:spPr>
        <p:txBody>
          <a:bodyPr/>
          <a:lstStyle/>
          <a:p>
            <a:r>
              <a:rPr lang="en-US" altLang="en-US" sz="3600" b="1"/>
              <a:t>Spiral Organ (Organ of Corti)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Sensory hair cells (</a:t>
            </a:r>
            <a:r>
              <a:rPr lang="en-US" altLang="en-US" sz="3200" dirty="0" err="1"/>
              <a:t>stereocilia</a:t>
            </a:r>
            <a:r>
              <a:rPr lang="en-US" altLang="en-US" sz="3200" dirty="0"/>
              <a:t>) located on the basilar membrane.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Arranged to form 1 row of inner cells.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Extends the length of basilar membrane.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Multiple rows of outer </a:t>
            </a:r>
            <a:r>
              <a:rPr lang="en-US" altLang="en-US" sz="3200" dirty="0" err="1"/>
              <a:t>stereocilia</a:t>
            </a:r>
            <a:r>
              <a:rPr lang="en-US" altLang="en-US" sz="3200" dirty="0"/>
              <a:t> are embedded in tectorial membrane.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When the cochlear duct is displaced, a shearing force is created between basilar membrane and tectorial membrane, moving and bending the </a:t>
            </a:r>
            <a:r>
              <a:rPr lang="en-US" altLang="en-US" sz="3200" dirty="0" err="1"/>
              <a:t>stereocilia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44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Organ of Corti </a:t>
            </a:r>
            <a:r>
              <a:rPr lang="en-US" altLang="en-US" sz="1200" b="1"/>
              <a:t>(continued)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1225" y="1295399"/>
            <a:ext cx="5792427" cy="5282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Ion channels open, depolarizing the hair cells, releasing glutamate that stimulates a sensory neuron.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Greater displacement of basilar membrane, bending of </a:t>
            </a:r>
            <a:r>
              <a:rPr lang="en-US" altLang="en-US" sz="3200" dirty="0" err="1"/>
              <a:t>stereocilia</a:t>
            </a:r>
            <a:r>
              <a:rPr lang="en-US" altLang="en-US" sz="3200" dirty="0"/>
              <a:t>; the greater the amount of NT released.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Increases frequency of APs produced.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6994526" y="41481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2350" name="Picture 14" descr="10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7" y="1295400"/>
            <a:ext cx="5638800" cy="47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76518"/>
            <a:ext cx="5768788" cy="6481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First-order sensory afferent neurons.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primary sensory afferent neuron; in some cases (somatosensory, olfaction), it also is the receptor cell. </a:t>
            </a:r>
            <a:endParaRPr lang="ru-RU" sz="3200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sensory receptor is a specialized epithelial cell, it synapses on a first-order neuron. </a:t>
            </a:r>
            <a:endParaRPr lang="ru-RU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receptor is also the primary afferent neuron, there is no need for this synapse. </a:t>
            </a:r>
            <a:endParaRPr lang="ru-RU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primary afferent neuron has its cell body in a dorsal root or spinal cord ganglion.</a:t>
            </a:r>
            <a:endParaRPr lang="en-US" sz="32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07" r="4229" b="6439"/>
          <a:stretch/>
        </p:blipFill>
        <p:spPr>
          <a:xfrm>
            <a:off x="5876365" y="174812"/>
            <a:ext cx="6037729" cy="6252882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7718612" y="4208929"/>
            <a:ext cx="510988" cy="8740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Neural Pathway for Hearing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219" y="1295400"/>
            <a:ext cx="11518491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Sensory neurons in cranial nerve VIII synapse with neurons in medulla.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These neurons project to inferior </a:t>
            </a:r>
            <a:r>
              <a:rPr lang="en-US" altLang="en-US" sz="3200" dirty="0" err="1"/>
              <a:t>colliculus</a:t>
            </a:r>
            <a:r>
              <a:rPr lang="en-US" altLang="en-US" sz="3200" dirty="0"/>
              <a:t> of midbrain.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Neurons in this area project to thalamus.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Thalamus sends axons to auditory cortex.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Neurons in different regions of basilar membrane stimulate neurons in the corresponding areas of the auditory cortex.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Each area of cortex represents a different part of the basilar membrane and a different pitch.</a:t>
            </a:r>
          </a:p>
        </p:txBody>
      </p:sp>
    </p:spTree>
    <p:extLst>
      <p:ext uri="{BB962C8B-B14F-4D97-AF65-F5344CB8AC3E}">
        <p14:creationId xmlns:p14="http://schemas.microsoft.com/office/powerpoint/2010/main" val="6680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Hearing Impairments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155" y="1752600"/>
            <a:ext cx="11164529" cy="4572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Conduction deafness:</a:t>
            </a:r>
          </a:p>
          <a:p>
            <a:pPr lvl="1"/>
            <a:r>
              <a:rPr lang="en-US" altLang="en-US" sz="3200" dirty="0"/>
              <a:t>Transmission of sound waves through middle ear to oval window impaired.</a:t>
            </a:r>
          </a:p>
          <a:p>
            <a:pPr lvl="2"/>
            <a:r>
              <a:rPr lang="en-US" altLang="en-US" sz="3200" dirty="0"/>
              <a:t>Impairs all sound frequencies.</a:t>
            </a:r>
          </a:p>
          <a:p>
            <a:pPr lvl="3"/>
            <a:r>
              <a:rPr lang="en-US" altLang="en-US" sz="3200" dirty="0"/>
              <a:t>Hearing aids.</a:t>
            </a:r>
          </a:p>
          <a:p>
            <a:r>
              <a:rPr lang="en-US" altLang="en-US" sz="3200" dirty="0" err="1"/>
              <a:t>Sensorineural</a:t>
            </a:r>
            <a:r>
              <a:rPr lang="en-US" altLang="en-US" sz="3200" dirty="0"/>
              <a:t> (perception) deafness:</a:t>
            </a:r>
          </a:p>
          <a:p>
            <a:pPr lvl="1"/>
            <a:r>
              <a:rPr lang="en-US" altLang="en-US" sz="3200" dirty="0"/>
              <a:t>Transmission of nerve impulses is impaired.</a:t>
            </a:r>
          </a:p>
          <a:p>
            <a:pPr lvl="2"/>
            <a:r>
              <a:rPr lang="en-US" altLang="en-US" sz="3200" dirty="0"/>
              <a:t>Impairs ability to hear some pitches more than others.</a:t>
            </a:r>
          </a:p>
          <a:p>
            <a:pPr lvl="3"/>
            <a:r>
              <a:rPr lang="en-US" altLang="en-US" sz="3200" dirty="0"/>
              <a:t>Cochlear implants.</a:t>
            </a:r>
          </a:p>
        </p:txBody>
      </p:sp>
    </p:spTree>
    <p:extLst>
      <p:ext uri="{BB962C8B-B14F-4D97-AF65-F5344CB8AC3E}">
        <p14:creationId xmlns:p14="http://schemas.microsoft.com/office/powerpoint/2010/main" val="1393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731" y="0"/>
            <a:ext cx="10390716" cy="564776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Cutaneous Sensations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517" y="564776"/>
            <a:ext cx="6622675" cy="6140824"/>
          </a:xfrm>
        </p:spPr>
        <p:txBody>
          <a:bodyPr>
            <a:noAutofit/>
          </a:bodyPr>
          <a:lstStyle/>
          <a:p>
            <a:r>
              <a:rPr lang="en-US" altLang="en-US" dirty="0"/>
              <a:t>Mediated by dendritic nerve endings of different sensory neurons.</a:t>
            </a:r>
          </a:p>
          <a:p>
            <a:r>
              <a:rPr lang="en-US" altLang="en-US" dirty="0"/>
              <a:t>Free nerve endings:</a:t>
            </a:r>
          </a:p>
          <a:p>
            <a:pPr lvl="1"/>
            <a:r>
              <a:rPr lang="en-US" altLang="en-US" sz="2800" dirty="0"/>
              <a:t>Temperature: heat and cold.</a:t>
            </a:r>
          </a:p>
          <a:p>
            <a:pPr lvl="2"/>
            <a:r>
              <a:rPr lang="en-US" altLang="en-US" sz="2800" dirty="0"/>
              <a:t>Receptors for cold located in upper region of dermis.</a:t>
            </a:r>
          </a:p>
          <a:p>
            <a:pPr lvl="2"/>
            <a:r>
              <a:rPr lang="en-US" altLang="en-US" sz="2800" dirty="0"/>
              <a:t>Receptors for warm located deeper in dermis.</a:t>
            </a:r>
          </a:p>
          <a:p>
            <a:pPr lvl="2"/>
            <a:r>
              <a:rPr lang="en-US" altLang="en-US" sz="2800" dirty="0"/>
              <a:t>More receptors respond to cold than warm.</a:t>
            </a:r>
          </a:p>
          <a:p>
            <a:pPr lvl="3"/>
            <a:r>
              <a:rPr lang="en-US" altLang="en-US" sz="2800" dirty="0"/>
              <a:t>Hot temperature produces sensation of pain through a capsaicin receptor. </a:t>
            </a:r>
          </a:p>
          <a:p>
            <a:pPr lvl="4"/>
            <a:r>
              <a:rPr lang="en-US" altLang="en-US" sz="2800" dirty="0"/>
              <a:t>Ion channels for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 and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to diffuse into the neuron. </a:t>
            </a:r>
          </a:p>
        </p:txBody>
      </p:sp>
      <p:pic>
        <p:nvPicPr>
          <p:cNvPr id="60422" name="Picture 6" descr="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1295400"/>
            <a:ext cx="4724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Cutaneous Sensations </a:t>
            </a:r>
            <a:r>
              <a:rPr lang="en-US" altLang="en-US" sz="1200" b="1"/>
              <a:t>(continued)</a:t>
            </a:r>
            <a:endParaRPr lang="en-US" altLang="en-US" sz="3600" b="1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282" y="1295400"/>
            <a:ext cx="6521824" cy="5334000"/>
          </a:xfrm>
        </p:spPr>
        <p:txBody>
          <a:bodyPr>
            <a:noAutofit/>
          </a:bodyPr>
          <a:lstStyle/>
          <a:p>
            <a:pPr lvl="1"/>
            <a:r>
              <a:rPr lang="en-US" altLang="en-US" sz="2800" dirty="0"/>
              <a:t>Nociceptors (pain):</a:t>
            </a:r>
          </a:p>
          <a:p>
            <a:pPr lvl="2"/>
            <a:r>
              <a:rPr lang="en-US" altLang="en-US" sz="2800" dirty="0"/>
              <a:t>Use substance P or glutamate as NT.</a:t>
            </a:r>
          </a:p>
          <a:p>
            <a:pPr lvl="3"/>
            <a:r>
              <a:rPr lang="en-US" altLang="en-US" sz="2800" dirty="0"/>
              <a:t>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 and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enter through channel, depolarizing the cell. </a:t>
            </a:r>
          </a:p>
          <a:p>
            <a:pPr lvl="1"/>
            <a:r>
              <a:rPr lang="en-US" altLang="en-US" sz="2800" dirty="0"/>
              <a:t>Encapsulated nerve endings:</a:t>
            </a:r>
          </a:p>
          <a:p>
            <a:pPr lvl="2"/>
            <a:r>
              <a:rPr lang="en-US" altLang="en-US" sz="2800" dirty="0"/>
              <a:t>Touch and pressure.</a:t>
            </a:r>
          </a:p>
          <a:p>
            <a:pPr lvl="3"/>
            <a:r>
              <a:rPr lang="en-US" altLang="en-US" sz="2800" dirty="0"/>
              <a:t>Receptors adapt quickly.</a:t>
            </a:r>
          </a:p>
          <a:p>
            <a:pPr lvl="1"/>
            <a:r>
              <a:rPr lang="en-US" altLang="en-US" sz="2800" dirty="0" err="1"/>
              <a:t>Ruffini</a:t>
            </a:r>
            <a:r>
              <a:rPr lang="en-US" altLang="en-US" sz="2800" dirty="0"/>
              <a:t> endings and Merkel’s discs:</a:t>
            </a:r>
          </a:p>
          <a:p>
            <a:pPr lvl="2"/>
            <a:r>
              <a:rPr lang="en-US" altLang="en-US" sz="2800" dirty="0"/>
              <a:t>Sensation of touch.</a:t>
            </a:r>
          </a:p>
          <a:p>
            <a:pPr lvl="3"/>
            <a:r>
              <a:rPr lang="en-US" altLang="en-US" sz="2800" dirty="0"/>
              <a:t>Slow adapting.</a:t>
            </a:r>
          </a:p>
        </p:txBody>
      </p:sp>
      <p:pic>
        <p:nvPicPr>
          <p:cNvPr id="188420" name="Picture 4" descr="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1295400"/>
            <a:ext cx="4724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965"/>
            <a:ext cx="4794437" cy="114300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Neural Pathways for </a:t>
            </a:r>
            <a:r>
              <a:rPr lang="en-US" altLang="en-US" sz="3200" b="1" dirty="0" err="1"/>
              <a:t>Somatesthetic</a:t>
            </a:r>
            <a:r>
              <a:rPr lang="en-US" altLang="en-US" sz="3200" b="1" dirty="0"/>
              <a:t> Sensations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9017"/>
            <a:ext cx="4921624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Sensory information from proprioceptors and cutaneous receptors are carried by large, </a:t>
            </a:r>
            <a:r>
              <a:rPr lang="en-US" altLang="en-US" dirty="0" err="1"/>
              <a:t>myelinated</a:t>
            </a:r>
            <a:r>
              <a:rPr lang="en-US" altLang="en-US" dirty="0"/>
              <a:t> nerve fibers.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Synapse in medulla.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order neuron ascends medial </a:t>
            </a:r>
            <a:r>
              <a:rPr lang="en-US" altLang="en-US" dirty="0" err="1"/>
              <a:t>lemniscus</a:t>
            </a:r>
            <a:r>
              <a:rPr lang="en-US" altLang="en-US" dirty="0"/>
              <a:t> to thalamus.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Synapses with 3</a:t>
            </a:r>
            <a:r>
              <a:rPr lang="en-US" altLang="en-US" baseline="30000" dirty="0"/>
              <a:t>rd</a:t>
            </a:r>
            <a:r>
              <a:rPr lang="en-US" altLang="en-US" dirty="0"/>
              <a:t> order neurons, which project to sensory cortex.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Lateral </a:t>
            </a:r>
            <a:r>
              <a:rPr lang="en-US" altLang="en-US" dirty="0" err="1"/>
              <a:t>spinothalamic</a:t>
            </a:r>
            <a:r>
              <a:rPr lang="en-US" altLang="en-US" dirty="0"/>
              <a:t> tract: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Heat, cold, and pain.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Anterior </a:t>
            </a:r>
            <a:r>
              <a:rPr lang="en-US" altLang="en-US" dirty="0" err="1"/>
              <a:t>spinothalamic</a:t>
            </a:r>
            <a:r>
              <a:rPr lang="en-US" altLang="en-US" dirty="0"/>
              <a:t> tract: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Touch and pressure.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37" y="152400"/>
            <a:ext cx="71151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5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Receptive Fields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8652" y="1295400"/>
            <a:ext cx="9560859" cy="4572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Area of skin whose stimulation results in changes in the firing rate of the neuron.</a:t>
            </a:r>
          </a:p>
          <a:p>
            <a:pPr lvl="1"/>
            <a:r>
              <a:rPr lang="en-US" altLang="en-US" sz="3600" dirty="0"/>
              <a:t>Area of each receptor field varies inversely with the density of receptors in the region.</a:t>
            </a:r>
          </a:p>
          <a:p>
            <a:r>
              <a:rPr lang="en-US" altLang="en-US" sz="3600" dirty="0"/>
              <a:t>Back and legs have few sensory endings.</a:t>
            </a:r>
          </a:p>
          <a:p>
            <a:pPr lvl="1"/>
            <a:r>
              <a:rPr lang="en-US" altLang="en-US" sz="3600" dirty="0"/>
              <a:t>Receptive field is large.</a:t>
            </a:r>
          </a:p>
          <a:p>
            <a:r>
              <a:rPr lang="en-US" altLang="en-US" sz="3600" dirty="0"/>
              <a:t>Fingertips have large # of cutaneous receptors.</a:t>
            </a:r>
          </a:p>
          <a:p>
            <a:pPr lvl="1"/>
            <a:r>
              <a:rPr lang="en-US" altLang="en-US" sz="3600" dirty="0"/>
              <a:t>Receptive field is small.</a:t>
            </a:r>
          </a:p>
        </p:txBody>
      </p:sp>
    </p:spTree>
    <p:extLst>
      <p:ext uri="{BB962C8B-B14F-4D97-AF65-F5344CB8AC3E}">
        <p14:creationId xmlns:p14="http://schemas.microsoft.com/office/powerpoint/2010/main" val="9909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xfrm>
            <a:off x="663388" y="0"/>
            <a:ext cx="5132294" cy="1143000"/>
          </a:xfrm>
        </p:spPr>
        <p:txBody>
          <a:bodyPr/>
          <a:lstStyle/>
          <a:p>
            <a:r>
              <a:rPr lang="en-US" altLang="en-US" sz="3600" b="1" dirty="0"/>
              <a:t>Two-Point Touch Threshold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63388" y="1295400"/>
            <a:ext cx="4991004" cy="5280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Minimum distance at which 2 points of touch can be perceived as separate.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Measures of distance between receptive fields.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Indication of tactile acuity.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If distance between 2 points is less than minimum distance, only 1 point will be felt.</a:t>
            </a:r>
          </a:p>
        </p:txBody>
      </p:sp>
      <p:pic>
        <p:nvPicPr>
          <p:cNvPr id="108556" name="Picture 12" descr="1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91" y="992552"/>
            <a:ext cx="6270909" cy="51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>
          <a:xfrm>
            <a:off x="1534585" y="152400"/>
            <a:ext cx="4866215" cy="546847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Lateral Inhibition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82388" y="699247"/>
            <a:ext cx="6669741" cy="59839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Sharpening of sensation.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When a blunt object touches the skin, sensory neurons in the center areas are stimulated more than neighboring fields.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Stimulation will gradually diminish from the point of greatest contact, without a clear, sharp boundary.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Will be perceived as a single touch with well defined borders.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Occurs within CNS.</a:t>
            </a:r>
          </a:p>
        </p:txBody>
      </p:sp>
      <p:pic>
        <p:nvPicPr>
          <p:cNvPr id="64524" name="Picture 12" descr="10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10114"/>
          <a:stretch>
            <a:fillRect/>
          </a:stretch>
        </p:blipFill>
        <p:spPr bwMode="auto">
          <a:xfrm>
            <a:off x="7212106" y="1066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29" y="201706"/>
            <a:ext cx="10515600" cy="766482"/>
          </a:xfrm>
        </p:spPr>
        <p:txBody>
          <a:bodyPr/>
          <a:lstStyle/>
          <a:p>
            <a:r>
              <a:rPr lang="en-US" b="1" dirty="0" err="1"/>
              <a:t>Interoceptive</a:t>
            </a:r>
            <a:r>
              <a:rPr lang="en-US" b="1" dirty="0"/>
              <a:t> analyzer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788"/>
            <a:ext cx="10941424" cy="56612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Its</a:t>
            </a:r>
            <a:r>
              <a:rPr lang="en-US" dirty="0"/>
              <a:t> </a:t>
            </a:r>
            <a:r>
              <a:rPr lang="en-US" i="1" dirty="0"/>
              <a:t>receptors</a:t>
            </a:r>
            <a:r>
              <a:rPr lang="en-US" dirty="0"/>
              <a:t> termed </a:t>
            </a:r>
            <a:r>
              <a:rPr lang="en-US" dirty="0" err="1"/>
              <a:t>interoreceptors</a:t>
            </a:r>
            <a:r>
              <a:rPr lang="en-US" dirty="0"/>
              <a:t>, are scattered in all organs of vegetative life (viscera, vessels, smooth muscles). </a:t>
            </a:r>
            <a:endParaRPr lang="ru-RU" dirty="0" smtClean="0"/>
          </a:p>
          <a:p>
            <a:r>
              <a:rPr lang="en-US" dirty="0"/>
              <a:t>four types of </a:t>
            </a:r>
            <a:r>
              <a:rPr lang="en-US" dirty="0" err="1"/>
              <a:t>interoception</a:t>
            </a:r>
            <a:r>
              <a:rPr lang="en-US" dirty="0"/>
              <a:t> </a:t>
            </a:r>
            <a:r>
              <a:rPr lang="en-US" dirty="0" smtClean="0"/>
              <a:t>– </a:t>
            </a:r>
            <a:endParaRPr lang="ru-RU" dirty="0" smtClean="0"/>
          </a:p>
          <a:p>
            <a:pPr lvl="1"/>
            <a:r>
              <a:rPr lang="en-US" dirty="0" smtClean="0"/>
              <a:t>mechanoreceptors</a:t>
            </a:r>
            <a:r>
              <a:rPr lang="en-US" dirty="0"/>
              <a:t>, </a:t>
            </a:r>
            <a:endParaRPr lang="ru-RU" dirty="0" smtClean="0"/>
          </a:p>
          <a:p>
            <a:pPr lvl="1"/>
            <a:r>
              <a:rPr lang="en-US" dirty="0" smtClean="0"/>
              <a:t>chemoreceptors</a:t>
            </a:r>
            <a:r>
              <a:rPr lang="en-US" dirty="0"/>
              <a:t>, </a:t>
            </a:r>
            <a:endParaRPr lang="ru-RU" dirty="0" smtClean="0"/>
          </a:p>
          <a:p>
            <a:pPr lvl="1"/>
            <a:r>
              <a:rPr lang="en-US" dirty="0" err="1" smtClean="0"/>
              <a:t>thermoreceptors</a:t>
            </a:r>
            <a:r>
              <a:rPr lang="en-US" dirty="0" smtClean="0"/>
              <a:t> </a:t>
            </a:r>
            <a:r>
              <a:rPr lang="en-US" dirty="0"/>
              <a:t>and </a:t>
            </a:r>
            <a:endParaRPr lang="ru-RU" dirty="0" smtClean="0"/>
          </a:p>
          <a:p>
            <a:pPr lvl="1"/>
            <a:r>
              <a:rPr lang="en-US" dirty="0" err="1" smtClean="0"/>
              <a:t>osmoreceptor</a:t>
            </a:r>
            <a:r>
              <a:rPr lang="en-US" dirty="0"/>
              <a:t>.</a:t>
            </a:r>
            <a:endParaRPr lang="ru-RU" dirty="0" smtClean="0"/>
          </a:p>
          <a:p>
            <a:r>
              <a:rPr lang="en-US" dirty="0" smtClean="0"/>
              <a:t>Doesn’t </a:t>
            </a:r>
            <a:r>
              <a:rPr lang="en-US" dirty="0"/>
              <a:t>possess a compact conducting pathway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conductor – is formed of afferent </a:t>
            </a:r>
            <a:r>
              <a:rPr lang="en-US" dirty="0" err="1"/>
              <a:t>fibres</a:t>
            </a:r>
            <a:r>
              <a:rPr lang="en-US" dirty="0"/>
              <a:t> of vegetative nervous system, running in the cranial nerves, and carrying impulses from organs. </a:t>
            </a:r>
            <a:endParaRPr lang="ru-RU" dirty="0" smtClean="0"/>
          </a:p>
          <a:p>
            <a:r>
              <a:rPr lang="en-US" dirty="0" smtClean="0"/>
              <a:t>At </a:t>
            </a:r>
            <a:r>
              <a:rPr lang="en-US" dirty="0"/>
              <a:t>the level of pathways spinal cord and brain revealed no clear neurophysiological differences between the fibers of the somatic and visceral sensitivity.</a:t>
            </a:r>
            <a:endParaRPr lang="ru-RU" dirty="0"/>
          </a:p>
          <a:p>
            <a:r>
              <a:rPr lang="en-US" dirty="0" smtClean="0"/>
              <a:t>Finally</a:t>
            </a:r>
            <a:r>
              <a:rPr lang="en-US" dirty="0"/>
              <a:t>, the cells of the 3</a:t>
            </a:r>
            <a:r>
              <a:rPr lang="en-US" baseline="30000" dirty="0"/>
              <a:t>rd</a:t>
            </a:r>
            <a:r>
              <a:rPr lang="en-US" dirty="0"/>
              <a:t> link are located in thalamus</a:t>
            </a:r>
            <a:r>
              <a:rPr lang="en-US" dirty="0" smtClean="0"/>
              <a:t>.</a:t>
            </a:r>
            <a:endParaRPr lang="ru-RU" dirty="0"/>
          </a:p>
          <a:p>
            <a:r>
              <a:rPr lang="en-US" dirty="0"/>
              <a:t>In normal physiological conditions </a:t>
            </a:r>
            <a:r>
              <a:rPr lang="en-US" dirty="0" err="1"/>
              <a:t>interoceptive</a:t>
            </a:r>
            <a:r>
              <a:rPr lang="en-US" dirty="0"/>
              <a:t> signals do not reach the level of consciousness. Intense visceral </a:t>
            </a:r>
            <a:r>
              <a:rPr lang="en-US" dirty="0" err="1"/>
              <a:t>afferentation</a:t>
            </a:r>
            <a:r>
              <a:rPr lang="en-US" dirty="0"/>
              <a:t> able to reach the level of consciousness.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5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534585" y="152400"/>
            <a:ext cx="10390716" cy="696726"/>
          </a:xfrm>
        </p:spPr>
        <p:txBody>
          <a:bodyPr/>
          <a:lstStyle/>
          <a:p>
            <a:r>
              <a:rPr lang="en-US" altLang="en-US" sz="3600" b="1" dirty="0"/>
              <a:t>Taste</a:t>
            </a:r>
          </a:p>
        </p:txBody>
      </p:sp>
      <p:sp>
        <p:nvSpPr>
          <p:cNvPr id="120841" name="Rectangle 1033"/>
          <p:cNvSpPr>
            <a:spLocks noGrp="1" noChangeArrowheads="1"/>
          </p:cNvSpPr>
          <p:nvPr>
            <p:ph type="body" sz="half" idx="1"/>
          </p:nvPr>
        </p:nvSpPr>
        <p:spPr>
          <a:xfrm>
            <a:off x="242047" y="941294"/>
            <a:ext cx="5782235" cy="579568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Gustation: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Sensation of taste.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Epithelial cell receptors clustered in barrel-shaped taste buds.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Each taste bud consists of 50-100 specialized epithelial cells.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Taste cells are not neurons, but depolarize upon stimulation and if reach threshold, release NT that stimulate sensory neurons.</a:t>
            </a:r>
          </a:p>
        </p:txBody>
      </p:sp>
      <p:pic>
        <p:nvPicPr>
          <p:cNvPr id="120845" name="Picture 1037" descr="10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4" y="1196788"/>
            <a:ext cx="5410200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53" y="282388"/>
            <a:ext cx="5404430" cy="6575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Second-order sensory afferent neurons.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First-order </a:t>
            </a:r>
            <a:r>
              <a:rPr lang="en-US" sz="3200" dirty="0"/>
              <a:t>neurons synapse on second-order neurons in </a:t>
            </a:r>
            <a:r>
              <a:rPr lang="en-US" sz="3200" b="1" dirty="0"/>
              <a:t>relay nuclei,</a:t>
            </a:r>
            <a:r>
              <a:rPr lang="en-US" sz="3200" dirty="0"/>
              <a:t> which are located in the spinal cord or in the brain stem. </a:t>
            </a:r>
            <a:endParaRPr lang="ru-RU" sz="3200" dirty="0" smtClean="0"/>
          </a:p>
          <a:p>
            <a:r>
              <a:rPr lang="en-US" sz="3200" dirty="0" smtClean="0"/>
              <a:t>Axons </a:t>
            </a:r>
            <a:r>
              <a:rPr lang="en-US" sz="3200" dirty="0"/>
              <a:t>of the second-order neurons leave the relay nucleus and ascend to the next relay, located in the thalamus, where they synapse on third-order neurons. </a:t>
            </a:r>
            <a:endParaRPr lang="ru-RU" sz="3200" dirty="0" smtClean="0"/>
          </a:p>
          <a:p>
            <a:r>
              <a:rPr lang="en-US" sz="3200" dirty="0" smtClean="0"/>
              <a:t>En </a:t>
            </a:r>
            <a:r>
              <a:rPr lang="en-US" sz="3200" dirty="0"/>
              <a:t>route to the thalamus, the axons of these second-order neurons </a:t>
            </a:r>
            <a:r>
              <a:rPr lang="en-US" sz="3200" b="1" dirty="0"/>
              <a:t>cross at the midline.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decussation, or crossing, may occur in the spinal cord </a:t>
            </a:r>
            <a:r>
              <a:rPr lang="en-US" sz="3200" dirty="0" smtClean="0"/>
              <a:t>or </a:t>
            </a:r>
            <a:r>
              <a:rPr lang="en-US" sz="3200" dirty="0"/>
              <a:t>in the brain </a:t>
            </a:r>
            <a:r>
              <a:rPr lang="en-US" sz="3200" dirty="0" smtClean="0"/>
              <a:t>stem.</a:t>
            </a:r>
            <a:endParaRPr lang="en-US" sz="32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83" y="174812"/>
            <a:ext cx="6572417" cy="668318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6630244">
            <a:off x="10257089" y="4303060"/>
            <a:ext cx="510988" cy="900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08671" cy="1325563"/>
          </a:xfrm>
        </p:spPr>
        <p:txBody>
          <a:bodyPr/>
          <a:lstStyle/>
          <a:p>
            <a:r>
              <a:rPr lang="en-US" altLang="en-US" sz="3600" b="1" dirty="0"/>
              <a:t>Taste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94968" y="1061884"/>
            <a:ext cx="6312309" cy="5648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Each taste bud contains taste cells responsive to each of the different taste categories.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A given sensory neuron may be stimulated by more than 1 taste cell in # of different taste buds.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One sensory fiber may not transmit  information specific for only 1 category of taste.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Brain interprets the pattern of stimulation with the sense of smell; so that we perceive the complex tastes.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45" y="0"/>
            <a:ext cx="4744065" cy="67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Taste Receptor Distribution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968188"/>
            <a:ext cx="5085230" cy="5280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Salty: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passes through channels, activates specific receptor cells, depolarizing the cells, and releasing NT.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Anions associated with 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modify perceived saltiness.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Sour: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Presence of H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passes through the channel.</a:t>
            </a:r>
          </a:p>
        </p:txBody>
      </p:sp>
      <p:pic>
        <p:nvPicPr>
          <p:cNvPr id="1031" name="Picture 7" descr="10_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6" y="1067921"/>
            <a:ext cx="6490447" cy="4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Taste Receptor Distribution </a:t>
            </a:r>
            <a:r>
              <a:rPr lang="en-US" altLang="en-US" sz="1200" b="1"/>
              <a:t>(continued)</a:t>
            </a:r>
            <a:endParaRPr lang="en-US" altLang="en-US" sz="3600" b="1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682" y="2187388"/>
            <a:ext cx="3935506" cy="3733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Sweet and bitter:</a:t>
            </a:r>
          </a:p>
          <a:p>
            <a:pPr lvl="1"/>
            <a:r>
              <a:rPr lang="en-US" altLang="en-US" sz="3200" dirty="0"/>
              <a:t>Mediated by receptors coupled to G-protein (</a:t>
            </a:r>
            <a:r>
              <a:rPr lang="en-US" altLang="en-US" sz="3200" dirty="0" err="1"/>
              <a:t>gustducin</a:t>
            </a:r>
            <a:r>
              <a:rPr lang="en-US" altLang="en-US" sz="3200" dirty="0"/>
              <a:t>).</a:t>
            </a:r>
          </a:p>
        </p:txBody>
      </p:sp>
      <p:pic>
        <p:nvPicPr>
          <p:cNvPr id="189445" name="Picture 5" descr="10_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71" y="1039905"/>
            <a:ext cx="6431982" cy="49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71" y="0"/>
            <a:ext cx="3394587" cy="623017"/>
          </a:xfrm>
        </p:spPr>
        <p:txBody>
          <a:bodyPr/>
          <a:lstStyle/>
          <a:p>
            <a:r>
              <a:rPr lang="en-US" altLang="en-US" sz="3600" b="1" dirty="0"/>
              <a:t>Smell (olfaction)</a:t>
            </a:r>
          </a:p>
        </p:txBody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" y="486696"/>
            <a:ext cx="7020232" cy="63713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Olfactory apparatus consists of receptor cells, supporting cells and basal (stem) cells.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Basal cells generate new receptor cells every 1-2 months.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Supporting cells contain enzymes that oxidize hydrophobic volatile odorants.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Bipolar sensory neurons located within olfactory epithelium are </a:t>
            </a:r>
            <a:r>
              <a:rPr lang="en-US" altLang="en-US" sz="2400" dirty="0" err="1"/>
              <a:t>pseudostratified</a:t>
            </a:r>
            <a:r>
              <a:rPr lang="en-US" alt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Axon projects directly up into olfactory bulb of cerebrum.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Olfactory bulb projects to olfactory cortex, hippocampus, and </a:t>
            </a:r>
            <a:r>
              <a:rPr lang="en-US" altLang="en-US" sz="2400" dirty="0" err="1"/>
              <a:t>amygdaloid</a:t>
            </a:r>
            <a:r>
              <a:rPr lang="en-US" altLang="en-US" sz="2400" dirty="0"/>
              <a:t> nuclei.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/>
              <a:t>Synapses with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order neuron.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Dendrite projects into nasal cavity where it terminates in cilia.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Neuronal glomerulus receives input from 1 type of olfactory receptor.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85" y="1724876"/>
            <a:ext cx="5643716" cy="46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0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534585" y="0"/>
            <a:ext cx="2580215" cy="820994"/>
          </a:xfrm>
        </p:spPr>
        <p:txBody>
          <a:bodyPr/>
          <a:lstStyle/>
          <a:p>
            <a:r>
              <a:rPr lang="en-US" altLang="en-US" sz="3600" b="1" dirty="0"/>
              <a:t>Smell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22891" name="Rectangle 1035"/>
          <p:cNvSpPr>
            <a:spLocks noGrp="1" noChangeArrowheads="1"/>
          </p:cNvSpPr>
          <p:nvPr>
            <p:ph type="body" sz="half" idx="1"/>
          </p:nvPr>
        </p:nvSpPr>
        <p:spPr>
          <a:xfrm>
            <a:off x="250723" y="973394"/>
            <a:ext cx="6340578" cy="576661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Odorant molecules bind to receptors and act through G-proteins to increase </a:t>
            </a:r>
            <a:r>
              <a:rPr lang="en-US" altLang="en-US" sz="3200" dirty="0" err="1"/>
              <a:t>cAMP</a:t>
            </a:r>
            <a:r>
              <a:rPr lang="en-US" alt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Open membrane channels, and cause generator potential; which stimulate the production of APs.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Up to 50 G-proteins may be associated with a single receptor protein.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Dissociation of these G-proteins releases may G- subunits.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Amplify response.</a:t>
            </a:r>
          </a:p>
        </p:txBody>
      </p:sp>
      <p:pic>
        <p:nvPicPr>
          <p:cNvPr id="122894" name="Picture 1038" descr="10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973394"/>
            <a:ext cx="53340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/>
          <p:cNvSpPr>
            <a:spLocks noGrp="1" noChangeArrowheads="1"/>
          </p:cNvSpPr>
          <p:nvPr>
            <p:ph type="title"/>
          </p:nvPr>
        </p:nvSpPr>
        <p:spPr>
          <a:xfrm>
            <a:off x="797166" y="0"/>
            <a:ext cx="7417686" cy="1143000"/>
          </a:xfrm>
        </p:spPr>
        <p:txBody>
          <a:bodyPr/>
          <a:lstStyle/>
          <a:p>
            <a:r>
              <a:rPr lang="en-US" altLang="en-US" sz="3600" b="1" dirty="0"/>
              <a:t>Vestibular Apparatus and Equilibrium</a:t>
            </a:r>
          </a:p>
        </p:txBody>
      </p:sp>
      <p:sp>
        <p:nvSpPr>
          <p:cNvPr id="11469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53961" y="914400"/>
            <a:ext cx="6656439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Sensory structures of the vestibular apparatus is located within the membranous labyrinth.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Filled with </a:t>
            </a:r>
            <a:r>
              <a:rPr lang="en-US" altLang="en-US" sz="3200" dirty="0" err="1"/>
              <a:t>endolymph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Equilibrium (orientation with respect to gravity) is due to vestibular apparatus.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Vestibular apparatus consists of 2 parts: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Otolith</a:t>
            </a:r>
            <a:r>
              <a:rPr lang="en-US" altLang="en-US" sz="3200" dirty="0"/>
              <a:t> organs: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Utricle and </a:t>
            </a:r>
            <a:r>
              <a:rPr lang="en-US" altLang="en-US" sz="3200" dirty="0" err="1"/>
              <a:t>saccule</a:t>
            </a:r>
            <a:r>
              <a:rPr lang="en-US" alt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Semicircular canals.</a:t>
            </a:r>
          </a:p>
        </p:txBody>
      </p:sp>
      <p:pic>
        <p:nvPicPr>
          <p:cNvPr id="114701" name="Picture 13" descr="1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51816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Sensory Hair Cells of the Vestibular Apparatus</a:t>
            </a: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076631"/>
            <a:ext cx="6972301" cy="5589639"/>
          </a:xfrm>
        </p:spPr>
        <p:txBody>
          <a:bodyPr>
            <a:noAutofit/>
          </a:bodyPr>
          <a:lstStyle/>
          <a:p>
            <a:r>
              <a:rPr lang="en-US" altLang="en-US" dirty="0"/>
              <a:t>Utricle and </a:t>
            </a:r>
            <a:r>
              <a:rPr lang="en-US" altLang="en-US" dirty="0" err="1"/>
              <a:t>saccule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800" dirty="0"/>
              <a:t>Provide information about linear acceleration.</a:t>
            </a:r>
          </a:p>
          <a:p>
            <a:r>
              <a:rPr lang="en-US" altLang="en-US" dirty="0"/>
              <a:t>Hair cell receptors:</a:t>
            </a:r>
          </a:p>
          <a:p>
            <a:pPr lvl="1"/>
            <a:r>
              <a:rPr lang="en-US" altLang="en-US" sz="2800" dirty="0" err="1"/>
              <a:t>Stereocilia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kinocilium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sz="2800" dirty="0"/>
              <a:t>When </a:t>
            </a:r>
            <a:r>
              <a:rPr lang="en-US" altLang="en-US" sz="2800" dirty="0" err="1"/>
              <a:t>stereocilia</a:t>
            </a:r>
            <a:r>
              <a:rPr lang="en-US" altLang="en-US" sz="2800" dirty="0"/>
              <a:t> bend toward </a:t>
            </a:r>
            <a:r>
              <a:rPr lang="en-US" altLang="en-US" sz="2800" dirty="0" err="1"/>
              <a:t>kinocilium</a:t>
            </a:r>
            <a:r>
              <a:rPr lang="en-US" altLang="en-US" sz="2800" dirty="0"/>
              <a:t>; membrane depolarizes, and releases NT that stimulates dendrites of VIII.</a:t>
            </a:r>
          </a:p>
          <a:p>
            <a:pPr lvl="2"/>
            <a:r>
              <a:rPr lang="en-US" altLang="en-US" sz="2800" dirty="0"/>
              <a:t>When bend away from </a:t>
            </a:r>
            <a:r>
              <a:rPr lang="en-US" altLang="en-US" sz="2800" dirty="0" err="1"/>
              <a:t>kinocilium</a:t>
            </a:r>
            <a:r>
              <a:rPr lang="en-US" altLang="en-US" sz="2800" dirty="0"/>
              <a:t>, hyperpolarization occurs.</a:t>
            </a:r>
          </a:p>
          <a:p>
            <a:pPr lvl="1"/>
            <a:r>
              <a:rPr lang="en-US" altLang="en-US" sz="2800" dirty="0"/>
              <a:t>Frequency of APs carries information about movement.</a:t>
            </a:r>
          </a:p>
        </p:txBody>
      </p:sp>
      <p:pic>
        <p:nvPicPr>
          <p:cNvPr id="116749" name="Picture 13" descr="10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r="7500"/>
          <a:stretch>
            <a:fillRect/>
          </a:stretch>
        </p:blipFill>
        <p:spPr bwMode="auto">
          <a:xfrm>
            <a:off x="6972301" y="1525384"/>
            <a:ext cx="495300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1033"/>
          <p:cNvSpPr>
            <a:spLocks noGrp="1" noChangeArrowheads="1"/>
          </p:cNvSpPr>
          <p:nvPr>
            <p:ph type="title"/>
          </p:nvPr>
        </p:nvSpPr>
        <p:spPr>
          <a:xfrm>
            <a:off x="1519837" y="0"/>
            <a:ext cx="10390716" cy="776748"/>
          </a:xfrm>
        </p:spPr>
        <p:txBody>
          <a:bodyPr/>
          <a:lstStyle/>
          <a:p>
            <a:r>
              <a:rPr lang="en-US" altLang="en-US" sz="3600" b="1" dirty="0"/>
              <a:t>Utricle and </a:t>
            </a:r>
            <a:r>
              <a:rPr lang="en-US" altLang="en-US" sz="3600" b="1" dirty="0" err="1"/>
              <a:t>Saccule</a:t>
            </a:r>
            <a:endParaRPr lang="en-US" altLang="en-US" sz="3600" b="1" dirty="0"/>
          </a:p>
        </p:txBody>
      </p:sp>
      <p:sp>
        <p:nvSpPr>
          <p:cNvPr id="112650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147484" y="776749"/>
            <a:ext cx="12044516" cy="58526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Each have macula with hair cells.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Hair cells project into </a:t>
            </a:r>
            <a:r>
              <a:rPr lang="en-US" altLang="en-US" sz="3200" dirty="0" err="1"/>
              <a:t>endolymph</a:t>
            </a:r>
            <a:r>
              <a:rPr lang="en-US" altLang="en-US" sz="3200" dirty="0"/>
              <a:t>, where hair cells are embedded in a gelatinous </a:t>
            </a:r>
            <a:r>
              <a:rPr lang="en-US" altLang="en-US" sz="3200" dirty="0" err="1"/>
              <a:t>otolithic</a:t>
            </a:r>
            <a:r>
              <a:rPr lang="en-US" altLang="en-US" sz="3200" dirty="0"/>
              <a:t> membrane.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 err="1"/>
              <a:t>Otolithic</a:t>
            </a:r>
            <a:r>
              <a:rPr lang="en-US" altLang="en-US" sz="3200" dirty="0"/>
              <a:t> membrane contains crystals of Ca</a:t>
            </a:r>
            <a:r>
              <a:rPr lang="en-US" altLang="en-US" sz="3200" baseline="30000" dirty="0"/>
              <a:t>2+</a:t>
            </a:r>
            <a:r>
              <a:rPr lang="en-US" altLang="en-US" sz="3200" dirty="0"/>
              <a:t> carbonate that resist change in movement.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Utricle: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More sensitive to horizontal acceleration.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During forward acceleration, </a:t>
            </a:r>
            <a:r>
              <a:rPr lang="en-US" altLang="en-US" sz="3200" dirty="0" err="1"/>
              <a:t>otolithic</a:t>
            </a:r>
            <a:r>
              <a:rPr lang="en-US" altLang="en-US" sz="3200" dirty="0"/>
              <a:t> membrane lags behind hair cells, so hairs pushed backward.</a:t>
            </a:r>
          </a:p>
          <a:p>
            <a:pPr>
              <a:lnSpc>
                <a:spcPct val="90000"/>
              </a:lnSpc>
            </a:pPr>
            <a:r>
              <a:rPr lang="en-US" altLang="en-US" sz="3200" dirty="0" err="1"/>
              <a:t>Saccule</a:t>
            </a:r>
            <a:r>
              <a:rPr lang="en-US" altLang="en-US" sz="32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More sensitive to vertical acceleration.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Hairs pushed upward when person descends.</a:t>
            </a:r>
          </a:p>
        </p:txBody>
      </p:sp>
    </p:spTree>
    <p:extLst>
      <p:ext uri="{BB962C8B-B14F-4D97-AF65-F5344CB8AC3E}">
        <p14:creationId xmlns:p14="http://schemas.microsoft.com/office/powerpoint/2010/main" val="3751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Utricle and Saccule </a:t>
            </a:r>
            <a:r>
              <a:rPr lang="en-US" altLang="en-US" sz="1200" b="1"/>
              <a:t>(continued)</a:t>
            </a:r>
            <a:endParaRPr lang="en-US" altLang="en-US" sz="3600" b="1"/>
          </a:p>
        </p:txBody>
      </p:sp>
      <p:pic>
        <p:nvPicPr>
          <p:cNvPr id="190468" name="Picture 4" descr="1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6" y="1034844"/>
            <a:ext cx="7266039" cy="55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6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534585" y="152400"/>
            <a:ext cx="10390716" cy="585019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Semicircular Canals</a:t>
            </a:r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53962" y="737419"/>
            <a:ext cx="6091084" cy="58157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Provide information about rotational acceleration.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Project in 3 different planes.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Each canal contains a semicircular duct.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 the base is the crista </a:t>
            </a:r>
            <a:r>
              <a:rPr lang="en-US" altLang="en-US" dirty="0" err="1"/>
              <a:t>ampullaris</a:t>
            </a:r>
            <a:r>
              <a:rPr lang="en-US" altLang="en-US" dirty="0"/>
              <a:t>, where sensory hair cells are located.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Hair cell processes are embedded in the </a:t>
            </a:r>
            <a:r>
              <a:rPr lang="en-US" altLang="en-US" sz="2800" dirty="0" err="1"/>
              <a:t>cupula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Endolymph</a:t>
            </a:r>
            <a:r>
              <a:rPr lang="en-US" altLang="en-US" dirty="0"/>
              <a:t> provides inertia so that the sensory processes will bend in direction opposite to the angular acceleration.</a:t>
            </a:r>
          </a:p>
        </p:txBody>
      </p:sp>
      <p:pic>
        <p:nvPicPr>
          <p:cNvPr id="131084" name="Picture 12" descr="10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3125"/>
          <a:stretch>
            <a:fillRect/>
          </a:stretch>
        </p:blipFill>
        <p:spPr bwMode="auto">
          <a:xfrm>
            <a:off x="6653507" y="1150374"/>
            <a:ext cx="5271794" cy="45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349624"/>
            <a:ext cx="4832537" cy="633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Third-order sensory afferent neurons.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Third-order </a:t>
            </a:r>
            <a:r>
              <a:rPr lang="en-US" sz="3200" dirty="0"/>
              <a:t>neurons typically reside in relay nuclei in the </a:t>
            </a:r>
            <a:r>
              <a:rPr lang="en-US" sz="3200" b="1" dirty="0"/>
              <a:t>thalamus.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Many </a:t>
            </a:r>
            <a:r>
              <a:rPr lang="en-US" sz="3200" dirty="0"/>
              <a:t>second-order neurons synapse on a single third-order neuron. </a:t>
            </a:r>
            <a:endParaRPr lang="ru-RU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relay nuclei process the information they receive via local interneurons, which may be excitatory or inhibitory.</a:t>
            </a:r>
            <a:endParaRPr lang="en-US" sz="32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46" y="174813"/>
            <a:ext cx="6572417" cy="668318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16368379">
            <a:off x="8525435" y="1761565"/>
            <a:ext cx="510988" cy="8740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Neural Pathways</a:t>
            </a:r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body" sz="half" idx="1"/>
          </p:nvPr>
        </p:nvSpPr>
        <p:spPr>
          <a:xfrm>
            <a:off x="191729" y="1165123"/>
            <a:ext cx="6818671" cy="53880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Stimulation of hair cells in vestibular apparatus activates sensory neurons of VIII.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Sensory fibers transmit impulses to cerebellum and vestibular nuclei of medulla.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Sends fibers to </a:t>
            </a:r>
            <a:r>
              <a:rPr lang="en-US" sz="3200" dirty="0" err="1"/>
              <a:t>oculomotor</a:t>
            </a:r>
            <a:r>
              <a:rPr lang="en-US" sz="3200" dirty="0"/>
              <a:t> center.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Neurons in </a:t>
            </a:r>
            <a:r>
              <a:rPr lang="en-US" sz="3200" dirty="0" err="1"/>
              <a:t>oculomotor</a:t>
            </a:r>
            <a:r>
              <a:rPr lang="en-US" sz="3200" dirty="0"/>
              <a:t> center control eye movements.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Neurons in spinal cord stimulate movements of head, neck, and limbs.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139274" name="Picture 1034" descr="10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5181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8764" y="152400"/>
            <a:ext cx="7793037" cy="1143000"/>
          </a:xfrm>
        </p:spPr>
        <p:txBody>
          <a:bodyPr/>
          <a:lstStyle/>
          <a:p>
            <a:r>
              <a:rPr lang="en-US" altLang="en-US" sz="3600" b="1"/>
              <a:t>Nystagmus and Vertigo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7639"/>
            <a:ext cx="12192000" cy="58403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Nystagmus: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Involuntary oscillations of the eyes, when spin is stopped.  Eyes continue to move in direction opposite to spin, then jerk rapidly back to midline.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When person spins, the bending of cupula occurs in the opposite direction.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As the spin continues, the cupula straightens.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Endolymph and cupula are moving in the same direction and speed affects muscular control of eyes and body.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If movement suddenly stops, the inertia of endolymph causes it to continue moving in the direction of spin.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Vertigo: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Loss of equilibrium when spinning.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May be caused by anything that alters firing rate.</a:t>
            </a:r>
          </a:p>
          <a:p>
            <a:pPr lvl="3">
              <a:lnSpc>
                <a:spcPct val="90000"/>
              </a:lnSpc>
            </a:pPr>
            <a:r>
              <a:rPr lang="en-US" altLang="en-US" sz="2800" dirty="0"/>
              <a:t>Pathologically, viral infections.</a:t>
            </a:r>
          </a:p>
        </p:txBody>
      </p:sp>
    </p:spTree>
    <p:extLst>
      <p:ext uri="{BB962C8B-B14F-4D97-AF65-F5344CB8AC3E}">
        <p14:creationId xmlns:p14="http://schemas.microsoft.com/office/powerpoint/2010/main" val="36099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74814"/>
            <a:ext cx="4652682" cy="6683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Fourth-order sensory afferent neurons.</a:t>
            </a:r>
            <a:r>
              <a:rPr lang="en-US" sz="3200" dirty="0"/>
              <a:t> </a:t>
            </a:r>
            <a:endParaRPr lang="ru-RU" sz="3200" dirty="0" smtClean="0"/>
          </a:p>
          <a:p>
            <a:r>
              <a:rPr lang="en-US" sz="3200" dirty="0" smtClean="0"/>
              <a:t>Fourth-order </a:t>
            </a:r>
            <a:r>
              <a:rPr lang="en-US" sz="3200" dirty="0"/>
              <a:t>neurons reside in the appropriate sensory area of the cerebral cortex. For example, in the auditory pathway, fourth-order neurons are found in the primary auditory cortex; in the visual pathway, they reside in the primary visual cortex; and so forth. </a:t>
            </a:r>
            <a:endParaRPr lang="ru-RU" sz="3200" dirty="0" smtClean="0"/>
          </a:p>
          <a:p>
            <a:r>
              <a:rPr lang="en-US" sz="3200" dirty="0" smtClean="0"/>
              <a:t>As </a:t>
            </a:r>
            <a:r>
              <a:rPr lang="en-US" sz="3200" dirty="0"/>
              <a:t>noted, there are secondary and tertiary areas as well as association areas in the cortex, all of which integrate complex sensory information. </a:t>
            </a:r>
            <a:endParaRPr lang="en-US" sz="32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46" y="174813"/>
            <a:ext cx="6572417" cy="668318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16487599">
            <a:off x="8659906" y="575842"/>
            <a:ext cx="510988" cy="8740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Structural Categories of Sensory Receptors 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295400"/>
            <a:ext cx="6057901" cy="54550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Dendritic endings of sensory neurons: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Free: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Pain, temperature.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Encapsulated: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Pressure.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Touch.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Rods and cones: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Sight.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Modified epithelial cells: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Taste.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46095" name="Picture 15" descr="10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1676400"/>
            <a:ext cx="54102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18882" y="0"/>
            <a:ext cx="10515600" cy="820271"/>
          </a:xfrm>
        </p:spPr>
        <p:txBody>
          <a:bodyPr/>
          <a:lstStyle/>
          <a:p>
            <a:r>
              <a:rPr lang="en-US" altLang="en-US" sz="3600" b="1" dirty="0"/>
              <a:t>Functional Categories of Sensory Receptors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599" y="820271"/>
            <a:ext cx="10000130" cy="58360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Grouped according to type of stimulus energy they transduce.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Chemoreceptors: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Chemical stimuli in environment or blood (pH, C0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Photoreceptors: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Rods and cones.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err="1"/>
              <a:t>Thermoreceptors</a:t>
            </a:r>
            <a:r>
              <a:rPr lang="en-US" altLang="en-US" sz="28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Temperature.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Mechanoreceptors: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Touch and pressure.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Nociceptors: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Pain.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Proprioceptors: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Body position.</a:t>
            </a:r>
          </a:p>
        </p:txBody>
      </p:sp>
    </p:spTree>
    <p:extLst>
      <p:ext uri="{BB962C8B-B14F-4D97-AF65-F5344CB8AC3E}">
        <p14:creationId xmlns:p14="http://schemas.microsoft.com/office/powerpoint/2010/main" val="18542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3522</Words>
  <Application>Microsoft Office PowerPoint</Application>
  <PresentationFormat>Широкоэкранный</PresentationFormat>
  <Paragraphs>412</Paragraphs>
  <Slides>61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Agency FB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Structural Categories of Sensory Receptors </vt:lpstr>
      <vt:lpstr>Functional Categories of Sensory Receptors</vt:lpstr>
      <vt:lpstr>Categorized according to type of sensory information delivered to brain:</vt:lpstr>
      <vt:lpstr>Sensory Adaptation</vt:lpstr>
      <vt:lpstr>Law of Specific Nerve Energies</vt:lpstr>
      <vt:lpstr>Generator Potentials</vt:lpstr>
      <vt:lpstr>Vision</vt:lpstr>
      <vt:lpstr>Презентация PowerPoint</vt:lpstr>
      <vt:lpstr>Refraction</vt:lpstr>
      <vt:lpstr>Visual Field</vt:lpstr>
      <vt:lpstr>Accommodation</vt:lpstr>
      <vt:lpstr>Changes in the Lens Shape</vt:lpstr>
      <vt:lpstr>Visual Acuity</vt:lpstr>
      <vt:lpstr>Retina</vt:lpstr>
      <vt:lpstr>Retina (continued)</vt:lpstr>
      <vt:lpstr>Effect of Light on Rods</vt:lpstr>
      <vt:lpstr>Dark Adaptation</vt:lpstr>
      <vt:lpstr>Electrical Activity of Retinal Cells</vt:lpstr>
      <vt:lpstr>Electrical Activity of Retinal Cells (continued)</vt:lpstr>
      <vt:lpstr>Cones and Color Vision</vt:lpstr>
      <vt:lpstr>Cones and Color Vision (continued)</vt:lpstr>
      <vt:lpstr>Visual Acuity and Sensitivity</vt:lpstr>
      <vt:lpstr>Neural Pathways from Retina</vt:lpstr>
      <vt:lpstr>Eye Movements</vt:lpstr>
      <vt:lpstr>Neural Processing of Visual Information</vt:lpstr>
      <vt:lpstr>Ears and Hearing</vt:lpstr>
      <vt:lpstr>Outer Ear</vt:lpstr>
      <vt:lpstr>Middle Ear</vt:lpstr>
      <vt:lpstr>Cochlea</vt:lpstr>
      <vt:lpstr>Effects of Different Frequencies</vt:lpstr>
      <vt:lpstr>Spiral Organ (Organ of Corti)</vt:lpstr>
      <vt:lpstr>Organ of Corti (continued)</vt:lpstr>
      <vt:lpstr>Neural Pathway for Hearing</vt:lpstr>
      <vt:lpstr>Hearing Impairments</vt:lpstr>
      <vt:lpstr>Cutaneous Sensations</vt:lpstr>
      <vt:lpstr>Cutaneous Sensations (continued)</vt:lpstr>
      <vt:lpstr>Neural Pathways for Somatesthetic Sensations</vt:lpstr>
      <vt:lpstr>Receptive Fields</vt:lpstr>
      <vt:lpstr>Two-Point Touch Threshold</vt:lpstr>
      <vt:lpstr>Lateral Inhibition</vt:lpstr>
      <vt:lpstr>Interoceptive analyzer</vt:lpstr>
      <vt:lpstr>Taste</vt:lpstr>
      <vt:lpstr>Taste (continued)</vt:lpstr>
      <vt:lpstr>Taste Receptor Distribution</vt:lpstr>
      <vt:lpstr>Taste Receptor Distribution (continued)</vt:lpstr>
      <vt:lpstr>Smell (olfaction)</vt:lpstr>
      <vt:lpstr>Smell (continued)</vt:lpstr>
      <vt:lpstr>Vestibular Apparatus and Equilibrium</vt:lpstr>
      <vt:lpstr>Sensory Hair Cells of the Vestibular Apparatus</vt:lpstr>
      <vt:lpstr>Utricle and Saccule</vt:lpstr>
      <vt:lpstr>Utricle and Saccule (continued)</vt:lpstr>
      <vt:lpstr>Semicircular Canals</vt:lpstr>
      <vt:lpstr>Neural Pathways</vt:lpstr>
      <vt:lpstr>Nystagmus and Vertigo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Женя</cp:lastModifiedBy>
  <cp:revision>26</cp:revision>
  <dcterms:created xsi:type="dcterms:W3CDTF">2015-03-30T08:40:50Z</dcterms:created>
  <dcterms:modified xsi:type="dcterms:W3CDTF">2018-04-02T19:49:43Z</dcterms:modified>
</cp:coreProperties>
</file>